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5" r:id="rId3"/>
    <p:sldId id="256" r:id="rId4"/>
    <p:sldId id="257" r:id="rId5"/>
    <p:sldId id="258" r:id="rId6"/>
    <p:sldId id="259" r:id="rId7"/>
    <p:sldId id="260" r:id="rId8"/>
    <p:sldId id="286" r:id="rId9"/>
    <p:sldId id="268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69" r:id="rId18"/>
    <p:sldId id="261" r:id="rId19"/>
    <p:sldId id="262" r:id="rId20"/>
    <p:sldId id="264" r:id="rId21"/>
    <p:sldId id="265" r:id="rId22"/>
    <p:sldId id="266" r:id="rId23"/>
    <p:sldId id="267" r:id="rId24"/>
    <p:sldId id="274" r:id="rId25"/>
    <p:sldId id="275" r:id="rId26"/>
    <p:sldId id="276" r:id="rId27"/>
    <p:sldId id="277" r:id="rId28"/>
    <p:sldId id="288" r:id="rId29"/>
    <p:sldId id="290" r:id="rId30"/>
    <p:sldId id="291" r:id="rId31"/>
    <p:sldId id="292" r:id="rId32"/>
    <p:sldId id="295" r:id="rId33"/>
    <p:sldId id="293" r:id="rId34"/>
    <p:sldId id="294" r:id="rId35"/>
    <p:sldId id="298" r:id="rId36"/>
    <p:sldId id="299" r:id="rId37"/>
    <p:sldId id="300" r:id="rId38"/>
    <p:sldId id="296" r:id="rId39"/>
    <p:sldId id="297" r:id="rId4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4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0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15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83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48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997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97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3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35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73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25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77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E39B1-71CA-42A0-896C-C7F6B997BD01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08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longedu.go.kr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lifelongedu.go.kr/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longedu.go.kr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longedu.go.kr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lifelongedu.go.kr/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www.lifelongedu.go.kr/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longedu.go.kr/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longedu.go.kr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ll.go.kr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://www.lifelongedu.go.kr/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www.lifelongedu.go.kr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708919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dirty="0" smtClean="0"/>
              <a:t>아동학대 신고의무자 교육</a:t>
            </a:r>
            <a:endParaRPr lang="en-US" altLang="ko-KR" sz="3000" b="1" dirty="0" smtClean="0"/>
          </a:p>
          <a:p>
            <a:pPr algn="ctr"/>
            <a:r>
              <a:rPr lang="ko-KR" altLang="en-US" sz="3000" b="1" dirty="0" smtClean="0"/>
              <a:t>사이트 별 안내자료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10200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940078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</a:t>
            </a:r>
            <a:endParaRPr lang="ko-KR" altLang="en-US" b="1" dirty="0"/>
          </a:p>
        </p:txBody>
      </p:sp>
      <p:grpSp>
        <p:nvGrpSpPr>
          <p:cNvPr id="7" name="그룹 6"/>
          <p:cNvGrpSpPr/>
          <p:nvPr/>
        </p:nvGrpSpPr>
        <p:grpSpPr>
          <a:xfrm>
            <a:off x="1043608" y="1556792"/>
            <a:ext cx="6264696" cy="4377600"/>
            <a:chOff x="1043608" y="1556792"/>
            <a:chExt cx="6408712" cy="4377600"/>
          </a:xfrm>
        </p:grpSpPr>
        <p:pic>
          <p:nvPicPr>
            <p:cNvPr id="1026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556792"/>
              <a:ext cx="6408712" cy="437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5508104" y="2204864"/>
              <a:ext cx="1944216" cy="93610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모서리가 둥근 사각형 설명선 8"/>
          <p:cNvSpPr/>
          <p:nvPr/>
        </p:nvSpPr>
        <p:spPr>
          <a:xfrm>
            <a:off x="6660232" y="3356992"/>
            <a:ext cx="2232248" cy="565506"/>
          </a:xfrm>
          <a:prstGeom prst="wedgeRoundRectCallout">
            <a:avLst>
              <a:gd name="adj1" fmla="val -85862"/>
              <a:gd name="adj2" fmla="val -10805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클릭하여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76727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4007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</a:t>
            </a:r>
            <a:r>
              <a:rPr lang="en-US" altLang="ko-KR" b="1" dirty="0"/>
              <a:t> </a:t>
            </a:r>
            <a:r>
              <a:rPr lang="ko-KR" altLang="en-US" b="1" dirty="0" smtClean="0"/>
              <a:t>신고의무자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교육 검색</a:t>
            </a:r>
            <a:endParaRPr lang="ko-KR" altLang="en-US" b="1" dirty="0"/>
          </a:p>
        </p:txBody>
      </p:sp>
      <p:grpSp>
        <p:nvGrpSpPr>
          <p:cNvPr id="10" name="그룹 9"/>
          <p:cNvGrpSpPr/>
          <p:nvPr/>
        </p:nvGrpSpPr>
        <p:grpSpPr>
          <a:xfrm>
            <a:off x="1031534" y="1556792"/>
            <a:ext cx="6264000" cy="4392488"/>
            <a:chOff x="1031534" y="1556792"/>
            <a:chExt cx="6264000" cy="4392488"/>
          </a:xfrm>
        </p:grpSpPr>
        <p:pic>
          <p:nvPicPr>
            <p:cNvPr id="1027" name="Picture 3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534" y="1571680"/>
              <a:ext cx="6264000" cy="437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1031534" y="1556792"/>
              <a:ext cx="374199" cy="50405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915816" y="2196238"/>
              <a:ext cx="2520280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모서리가 둥근 사각형 설명선 7"/>
          <p:cNvSpPr/>
          <p:nvPr/>
        </p:nvSpPr>
        <p:spPr>
          <a:xfrm>
            <a:off x="1462482" y="2216544"/>
            <a:ext cx="792088" cy="339734"/>
          </a:xfrm>
          <a:prstGeom prst="wedgeRoundRectCallout">
            <a:avLst>
              <a:gd name="adj1" fmla="val -65767"/>
              <a:gd name="adj2" fmla="val -15381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① 클릭</a:t>
            </a:r>
            <a:endParaRPr lang="en-US" altLang="ko-KR" sz="1200" b="1" dirty="0" smtClean="0"/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3347864" y="3000538"/>
            <a:ext cx="1944216" cy="457116"/>
          </a:xfrm>
          <a:prstGeom prst="wedgeRoundRectCallout">
            <a:avLst>
              <a:gd name="adj1" fmla="val -48947"/>
              <a:gd name="adj2" fmla="val -16356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②</a:t>
            </a:r>
            <a:r>
              <a:rPr lang="ko-KR" altLang="en-US" sz="1200" b="1" dirty="0"/>
              <a:t> 나타난 </a:t>
            </a:r>
            <a:r>
              <a:rPr lang="ko-KR" altLang="en-US" sz="1200" b="1" dirty="0" err="1"/>
              <a:t>검색창에</a:t>
            </a:r>
            <a:r>
              <a:rPr lang="ko-KR" altLang="en-US" sz="1200" b="1" dirty="0"/>
              <a:t> 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  ‘</a:t>
            </a:r>
            <a:r>
              <a:rPr lang="ko-KR" altLang="en-US" sz="1200" b="1" dirty="0" smtClean="0"/>
              <a:t>아동학대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를 </a:t>
            </a:r>
            <a:r>
              <a:rPr lang="ko-KR" altLang="en-US" sz="1200" b="1" dirty="0"/>
              <a:t>검색한다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92823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4007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</a:t>
            </a:r>
            <a:r>
              <a:rPr lang="en-US" altLang="ko-KR" b="1" dirty="0"/>
              <a:t> </a:t>
            </a:r>
            <a:r>
              <a:rPr lang="ko-KR" altLang="en-US" b="1" dirty="0" smtClean="0"/>
              <a:t>신고의무자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교육 검색</a:t>
            </a:r>
            <a:endParaRPr lang="ko-KR" altLang="en-US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1034442" y="1482529"/>
            <a:ext cx="7642014" cy="3242615"/>
            <a:chOff x="1034442" y="1482529"/>
            <a:chExt cx="6984777" cy="396269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442" y="1482529"/>
              <a:ext cx="6984777" cy="3962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1763688" y="3149594"/>
              <a:ext cx="4680520" cy="226624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모서리가 둥근 사각형 설명선 6"/>
          <p:cNvSpPr/>
          <p:nvPr/>
        </p:nvSpPr>
        <p:spPr>
          <a:xfrm>
            <a:off x="1809605" y="4941168"/>
            <a:ext cx="4850627" cy="1224136"/>
          </a:xfrm>
          <a:prstGeom prst="wedgeRoundRectCallout">
            <a:avLst>
              <a:gd name="adj1" fmla="val -12448"/>
              <a:gd name="adj2" fmla="val -8394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/>
              <a:t>검색 후 나오는 </a:t>
            </a:r>
            <a:r>
              <a:rPr lang="ko-KR" altLang="en-US" sz="1200" b="1" dirty="0" smtClean="0"/>
              <a:t>위 화면에서</a:t>
            </a:r>
            <a:endParaRPr lang="en-US" altLang="ko-KR" sz="1200" b="1" dirty="0"/>
          </a:p>
          <a:p>
            <a:r>
              <a:rPr lang="en-US" altLang="ko-KR" sz="1200" b="1" dirty="0"/>
              <a:t>‘</a:t>
            </a:r>
            <a:r>
              <a:rPr lang="ko-KR" altLang="en-US" sz="1200" b="1" dirty="0"/>
              <a:t>아동학대신고의무자 교육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혹은 </a:t>
            </a:r>
            <a:r>
              <a:rPr lang="en-US" altLang="ko-KR" sz="1200" b="1" dirty="0"/>
              <a:t>‘</a:t>
            </a:r>
            <a:r>
              <a:rPr lang="ko-KR" altLang="en-US" sz="1200" b="1" dirty="0"/>
              <a:t>당신에게 보내는 간절한 신호</a:t>
            </a:r>
            <a:r>
              <a:rPr lang="en-US" altLang="ko-KR" sz="1200" b="1" dirty="0"/>
              <a:t>’ 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/>
              <a:t>아이가 보내는 작은 신호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아동학대 신고의무자</a:t>
            </a:r>
            <a:r>
              <a:rPr lang="en-US" altLang="ko-KR" sz="1200" b="1" dirty="0"/>
              <a:t>’ </a:t>
            </a:r>
            <a:r>
              <a:rPr lang="ko-KR" altLang="en-US" sz="1200" b="1" dirty="0" smtClean="0"/>
              <a:t>교육 </a:t>
            </a:r>
            <a:r>
              <a:rPr lang="ko-KR" altLang="en-US" sz="1200" b="1" dirty="0"/>
              <a:t>중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한 </a:t>
            </a:r>
            <a:r>
              <a:rPr lang="ko-KR" altLang="en-US" sz="1200" b="1" dirty="0"/>
              <a:t>가지 선택하여 </a:t>
            </a:r>
            <a:r>
              <a:rPr lang="ko-KR" altLang="en-US" sz="1200" b="1" dirty="0" smtClean="0"/>
              <a:t>클릭한다</a:t>
            </a:r>
            <a:r>
              <a:rPr lang="en-US" altLang="ko-KR" sz="1200" b="1" dirty="0" smtClean="0"/>
              <a:t>.</a:t>
            </a:r>
            <a:endParaRPr lang="en-US" altLang="ko-KR" sz="1200" b="1" dirty="0"/>
          </a:p>
        </p:txBody>
      </p:sp>
    </p:spTree>
    <p:extLst>
      <p:ext uri="{BB962C8B-B14F-4D97-AF65-F5344CB8AC3E}">
        <p14:creationId xmlns:p14="http://schemas.microsoft.com/office/powerpoint/2010/main" val="996227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</a:t>
            </a:r>
            <a:r>
              <a:rPr lang="ko-KR" altLang="en-US" b="1" dirty="0"/>
              <a:t>육</a:t>
            </a:r>
            <a:r>
              <a:rPr lang="ko-KR" altLang="en-US" b="1" dirty="0" smtClean="0"/>
              <a:t> 수강 신청</a:t>
            </a:r>
            <a:endParaRPr lang="ko-KR" altLang="en-US" b="1" dirty="0"/>
          </a:p>
        </p:txBody>
      </p:sp>
      <p:grpSp>
        <p:nvGrpSpPr>
          <p:cNvPr id="4" name="그룹 3"/>
          <p:cNvGrpSpPr/>
          <p:nvPr/>
        </p:nvGrpSpPr>
        <p:grpSpPr>
          <a:xfrm>
            <a:off x="1043608" y="1412776"/>
            <a:ext cx="6264000" cy="4377600"/>
            <a:chOff x="1043608" y="1412776"/>
            <a:chExt cx="6264000" cy="4377600"/>
          </a:xfrm>
        </p:grpSpPr>
        <p:pic>
          <p:nvPicPr>
            <p:cNvPr id="3074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412776"/>
              <a:ext cx="6264000" cy="4377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직사각형 4"/>
            <p:cNvSpPr/>
            <p:nvPr/>
          </p:nvSpPr>
          <p:spPr>
            <a:xfrm>
              <a:off x="4716016" y="3501008"/>
              <a:ext cx="1296144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6228184" y="3933056"/>
            <a:ext cx="2789464" cy="936104"/>
          </a:xfrm>
          <a:prstGeom prst="wedgeRoundRectCallout">
            <a:avLst>
              <a:gd name="adj1" fmla="val -74725"/>
              <a:gd name="adj2" fmla="val -5551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앞서 나온 </a:t>
            </a:r>
            <a:r>
              <a:rPr lang="en-US" altLang="ko-KR" sz="1200" b="1" dirty="0" smtClean="0"/>
              <a:t>3</a:t>
            </a:r>
            <a:r>
              <a:rPr lang="ko-KR" altLang="en-US" sz="1200" b="1" dirty="0" smtClean="0"/>
              <a:t>개의 영상 중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듣고자 하는 영상 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개를 누른 후</a:t>
            </a:r>
            <a:r>
              <a:rPr lang="en-US" altLang="ko-KR" sz="1200" b="1" dirty="0" smtClean="0"/>
              <a:t>, </a:t>
            </a:r>
          </a:p>
          <a:p>
            <a:r>
              <a:rPr lang="ko-KR" altLang="en-US" sz="1200" b="1" dirty="0" smtClean="0"/>
              <a:t>수강신청 버튼을 누른다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91217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아동학대 신고의무자 교육 수강 신청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71600" y="1412776"/>
            <a:ext cx="6264000" cy="4377600"/>
            <a:chOff x="971600" y="1412776"/>
            <a:chExt cx="6264000" cy="4377600"/>
          </a:xfrm>
        </p:grpSpPr>
        <p:pic>
          <p:nvPicPr>
            <p:cNvPr id="2050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1412776"/>
              <a:ext cx="6264000" cy="4377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" name="직사각형 8"/>
            <p:cNvSpPr/>
            <p:nvPr/>
          </p:nvSpPr>
          <p:spPr>
            <a:xfrm>
              <a:off x="2807456" y="3247480"/>
              <a:ext cx="1620528" cy="122413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4103600" y="4365104"/>
            <a:ext cx="3276712" cy="792088"/>
          </a:xfrm>
          <a:prstGeom prst="wedgeRoundRectCallout">
            <a:avLst>
              <a:gd name="adj1" fmla="val -67354"/>
              <a:gd name="adj2" fmla="val -598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수강 신청을 누른 후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endParaRPr lang="en-US" altLang="ko-KR" sz="1200" b="1" dirty="0" smtClean="0">
              <a:solidFill>
                <a:prstClr val="black"/>
              </a:solidFill>
            </a:endParaRPr>
          </a:p>
          <a:p>
            <a:r>
              <a:rPr lang="ko-KR" altLang="en-US" sz="1200" b="1" dirty="0" smtClean="0">
                <a:solidFill>
                  <a:prstClr val="black"/>
                </a:solidFill>
              </a:rPr>
              <a:t>웹 페이지 메시지가 나오면 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‘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확인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’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을 누른다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94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아동학대 신고의무자 교육 학습하기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003020" y="1389455"/>
            <a:ext cx="6377291" cy="4847857"/>
            <a:chOff x="1003020" y="1317447"/>
            <a:chExt cx="6377291" cy="484785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020" y="1317447"/>
              <a:ext cx="6377291" cy="48478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4717083" y="4091563"/>
              <a:ext cx="1332148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5076056" y="5157192"/>
            <a:ext cx="3024336" cy="720080"/>
          </a:xfrm>
          <a:prstGeom prst="wedgeRoundRectCallout">
            <a:avLst>
              <a:gd name="adj1" fmla="val -40203"/>
              <a:gd name="adj2" fmla="val -13787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신청 완료가 되어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r>
              <a:rPr lang="ko-KR" altLang="en-US" sz="1200" b="1" dirty="0" err="1" smtClean="0">
                <a:solidFill>
                  <a:prstClr val="black"/>
                </a:solidFill>
              </a:rPr>
              <a:t>학습창으로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 변경된 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,</a:t>
            </a:r>
          </a:p>
          <a:p>
            <a:r>
              <a:rPr lang="ko-KR" altLang="en-US" sz="1200" b="1" dirty="0" smtClean="0">
                <a:solidFill>
                  <a:prstClr val="black"/>
                </a:solidFill>
              </a:rPr>
              <a:t>학습하기를 눌러 교육을 이수한다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23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수료증 발급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4251"/>
            <a:ext cx="5976664" cy="3480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688124" y="3356992"/>
            <a:ext cx="1332148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6012160" y="4036304"/>
            <a:ext cx="2664296" cy="550753"/>
          </a:xfrm>
          <a:prstGeom prst="wedgeRoundRectCallout">
            <a:avLst>
              <a:gd name="adj1" fmla="val -37208"/>
              <a:gd name="adj2" fmla="val -1100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학습 이수 완료 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,</a:t>
            </a:r>
          </a:p>
          <a:p>
            <a:r>
              <a:rPr lang="en-US" altLang="ko-KR" sz="1200" b="1" dirty="0" smtClean="0">
                <a:solidFill>
                  <a:prstClr val="black"/>
                </a:solidFill>
              </a:rPr>
              <a:t>‘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수료증 인쇄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’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를 클릭하여 인쇄한다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 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64932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196752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3) </a:t>
            </a:r>
            <a:r>
              <a:rPr lang="ko-KR" altLang="en-US" sz="3000" b="1" dirty="0" smtClean="0"/>
              <a:t>교육부 중앙교육연수원 안내</a:t>
            </a:r>
            <a:endParaRPr lang="ko-KR" altLang="en-US" sz="3000" b="1" dirty="0"/>
          </a:p>
        </p:txBody>
      </p:sp>
      <p:sp>
        <p:nvSpPr>
          <p:cNvPr id="3" name="직사각형 2"/>
          <p:cNvSpPr/>
          <p:nvPr/>
        </p:nvSpPr>
        <p:spPr>
          <a:xfrm>
            <a:off x="1295167" y="1988840"/>
            <a:ext cx="6625674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300" dirty="0" err="1"/>
              <a:t>ㅇ</a:t>
            </a:r>
            <a:r>
              <a:rPr lang="ko-KR" altLang="en-US" sz="1300" dirty="0"/>
              <a:t>　</a:t>
            </a:r>
            <a:r>
              <a:rPr lang="ko-KR" altLang="en-US" sz="1300" dirty="0" err="1"/>
              <a:t>영상명</a:t>
            </a:r>
            <a:r>
              <a:rPr lang="ko-KR" altLang="en-US" sz="1300" dirty="0"/>
              <a:t> </a:t>
            </a:r>
            <a:r>
              <a:rPr lang="en-US" altLang="ko-KR" sz="1300" dirty="0"/>
              <a:t>: (</a:t>
            </a:r>
            <a:r>
              <a:rPr lang="ko-KR" altLang="en-US" sz="1300" dirty="0"/>
              <a:t>아동학대</a:t>
            </a:r>
            <a:r>
              <a:rPr lang="en-US" altLang="ko-KR" sz="1300" dirty="0"/>
              <a:t>)</a:t>
            </a:r>
            <a:r>
              <a:rPr lang="ko-KR" altLang="en-US" sz="1300" dirty="0"/>
              <a:t>사례로 배우는 아동학대 신고 </a:t>
            </a:r>
            <a:r>
              <a:rPr lang="en-US" altLang="ko-KR" sz="1300" dirty="0"/>
              <a:t>(</a:t>
            </a:r>
            <a:r>
              <a:rPr lang="ko-KR" altLang="en-US" sz="1300" dirty="0"/>
              <a:t>재생시간 </a:t>
            </a:r>
            <a:r>
              <a:rPr lang="en-US" altLang="ko-KR" sz="1300" dirty="0"/>
              <a:t>40</a:t>
            </a:r>
            <a:r>
              <a:rPr lang="ko-KR" altLang="en-US" sz="1300" dirty="0"/>
              <a:t>분</a:t>
            </a:r>
            <a:r>
              <a:rPr lang="en-US" altLang="ko-KR" sz="1300" dirty="0"/>
              <a:t>, </a:t>
            </a:r>
            <a:r>
              <a:rPr lang="ko-KR" altLang="en-US" sz="1300" dirty="0"/>
              <a:t>인정시간 </a:t>
            </a:r>
            <a:r>
              <a:rPr lang="en-US" altLang="ko-KR" sz="1300" dirty="0"/>
              <a:t>1</a:t>
            </a:r>
            <a:r>
              <a:rPr lang="ko-KR" altLang="en-US" sz="1300" dirty="0"/>
              <a:t>시간</a:t>
            </a:r>
            <a:r>
              <a:rPr lang="en-US" altLang="ko-KR" sz="1300" dirty="0"/>
              <a:t>)</a:t>
            </a:r>
            <a:endParaRPr lang="ko-KR" altLang="en-US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r>
              <a:rPr lang="ko-KR" altLang="en-US" sz="1300" dirty="0" smtClean="0"/>
              <a:t>* 신고의무자 </a:t>
            </a:r>
            <a:r>
              <a:rPr lang="ko-KR" altLang="en-US" sz="1300" dirty="0" smtClean="0"/>
              <a:t>또는 </a:t>
            </a:r>
            <a:r>
              <a:rPr lang="ko-KR" altLang="en-US" sz="1300" dirty="0"/>
              <a:t>예방교육 </a:t>
            </a:r>
            <a:r>
              <a:rPr lang="en-US" altLang="ko-KR" sz="1300" dirty="0" smtClean="0"/>
              <a:t>1</a:t>
            </a:r>
            <a:r>
              <a:rPr lang="ko-KR" altLang="en-US" sz="1300" dirty="0" smtClean="0"/>
              <a:t>시간 실적 </a:t>
            </a:r>
            <a:r>
              <a:rPr lang="ko-KR" altLang="en-US" sz="1300" dirty="0"/>
              <a:t>인정 </a:t>
            </a:r>
            <a:endParaRPr lang="en-US" altLang="ko-KR" sz="1300" dirty="0" smtClean="0"/>
          </a:p>
          <a:p>
            <a:pPr fontAlgn="base"/>
            <a:endParaRPr lang="ko-KR" altLang="en-US" sz="1300" dirty="0"/>
          </a:p>
          <a:p>
            <a:pPr fontAlgn="base"/>
            <a:r>
              <a:rPr lang="ko-KR" altLang="en-US" sz="1300" dirty="0" err="1" smtClean="0"/>
              <a:t>ㅇ</a:t>
            </a:r>
            <a:r>
              <a:rPr lang="ko-KR" altLang="en-US" sz="1300" dirty="0"/>
              <a:t>　</a:t>
            </a:r>
            <a:r>
              <a:rPr lang="ko-KR" altLang="en-US" sz="1300" dirty="0" err="1"/>
              <a:t>영상명</a:t>
            </a:r>
            <a:r>
              <a:rPr lang="ko-KR" altLang="en-US" sz="1300" dirty="0"/>
              <a:t> </a:t>
            </a:r>
            <a:r>
              <a:rPr lang="en-US" altLang="ko-KR" sz="1300" dirty="0"/>
              <a:t>: (</a:t>
            </a:r>
            <a:r>
              <a:rPr lang="ko-KR" altLang="en-US" sz="1300" dirty="0"/>
              <a:t>아동학대</a:t>
            </a:r>
            <a:r>
              <a:rPr lang="en-US" altLang="ko-KR" sz="1300" dirty="0"/>
              <a:t>)</a:t>
            </a:r>
            <a:r>
              <a:rPr lang="ko-KR" altLang="en-US" sz="1300" dirty="0"/>
              <a:t>아동학대 신고의무자 </a:t>
            </a:r>
            <a:r>
              <a:rPr lang="en-US" altLang="ko-KR" sz="1300" dirty="0"/>
              <a:t>(</a:t>
            </a:r>
            <a:r>
              <a:rPr lang="ko-KR" altLang="en-US" sz="1300" dirty="0"/>
              <a:t>재생시간 </a:t>
            </a:r>
            <a:r>
              <a:rPr lang="en-US" altLang="ko-KR" sz="1300" dirty="0"/>
              <a:t>60</a:t>
            </a:r>
            <a:r>
              <a:rPr lang="ko-KR" altLang="en-US" sz="1300" dirty="0"/>
              <a:t>분</a:t>
            </a:r>
            <a:r>
              <a:rPr lang="en-US" altLang="ko-KR" sz="1300" dirty="0"/>
              <a:t>, </a:t>
            </a:r>
            <a:r>
              <a:rPr lang="ko-KR" altLang="en-US" sz="1300" dirty="0"/>
              <a:t>인정시간 </a:t>
            </a:r>
            <a:r>
              <a:rPr lang="en-US" altLang="ko-KR" sz="1300" dirty="0"/>
              <a:t>1</a:t>
            </a:r>
            <a:r>
              <a:rPr lang="ko-KR" altLang="en-US" sz="1300" dirty="0"/>
              <a:t>시간</a:t>
            </a:r>
            <a:r>
              <a:rPr lang="en-US" altLang="ko-KR" sz="1300" dirty="0"/>
              <a:t>)</a:t>
            </a:r>
            <a:endParaRPr lang="ko-KR" altLang="en-US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r>
              <a:rPr lang="ko-KR" altLang="en-US" sz="1300" dirty="0"/>
              <a:t>* 신고의무자 또는 예방교육 </a:t>
            </a:r>
            <a:r>
              <a:rPr lang="en-US" altLang="ko-KR" sz="1300" dirty="0"/>
              <a:t>1</a:t>
            </a:r>
            <a:r>
              <a:rPr lang="ko-KR" altLang="en-US" sz="1300" dirty="0"/>
              <a:t>시간 실적 인정 </a:t>
            </a:r>
            <a:endParaRPr lang="en-US" altLang="ko-KR" sz="1300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756575"/>
              </p:ext>
            </p:extLst>
          </p:nvPr>
        </p:nvGraphicFramePr>
        <p:xfrm>
          <a:off x="1835696" y="2348880"/>
          <a:ext cx="5688632" cy="1214628"/>
        </p:xfrm>
        <a:graphic>
          <a:graphicData uri="http://schemas.openxmlformats.org/drawingml/2006/table">
            <a:tbl>
              <a:tblPr/>
              <a:tblGrid>
                <a:gridCol w="2232248"/>
                <a:gridCol w="3456384"/>
              </a:tblGrid>
              <a:tr h="121462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- 1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사례로 배우는 아동학대 신고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" name="_x171178768" descr="EMB000033b03f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333" y="2348976"/>
            <a:ext cx="2103438" cy="117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316879"/>
              </p:ext>
            </p:extLst>
          </p:nvPr>
        </p:nvGraphicFramePr>
        <p:xfrm>
          <a:off x="1857092" y="4293096"/>
          <a:ext cx="5667235" cy="1303782"/>
        </p:xfrm>
        <a:graphic>
          <a:graphicData uri="http://schemas.openxmlformats.org/drawingml/2006/table">
            <a:tbl>
              <a:tblPr/>
              <a:tblGrid>
                <a:gridCol w="154940"/>
                <a:gridCol w="5512295"/>
              </a:tblGrid>
              <a:tr h="120916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- 1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아동학대의 이해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(13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- 2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 관련 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(12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- 3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 신고방법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- 4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피해아동 보호절차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_x171178768" descr="EMB000033b03f2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365104"/>
            <a:ext cx="2103438" cy="117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610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5122" name="Picture 2" descr="C:\Users\ok\Desktop\메인화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555896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364088" y="1988840"/>
            <a:ext cx="2448272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클릭하여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752081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6147" name="Picture 3" descr="C:\Users\ok\Desktop\기관정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08" y="1628800"/>
            <a:ext cx="59436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28184" y="3140968"/>
            <a:ext cx="2664296" cy="1152128"/>
          </a:xfrm>
          <a:prstGeom prst="wedgeRoundRectCallout">
            <a:avLst>
              <a:gd name="adj1" fmla="val -68980"/>
              <a:gd name="adj2" fmla="val -1377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시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기관정보 입력에서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근무기관 검색과 직급 검색을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했는데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존재하지 않는다면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일반인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검색하여 선택합니다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459081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836712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1) </a:t>
            </a:r>
            <a:r>
              <a:rPr lang="ko-KR" altLang="en-US" sz="3000" b="1" dirty="0" smtClean="0"/>
              <a:t>서울시 평생학습포털 안내</a:t>
            </a:r>
            <a:endParaRPr lang="ko-KR" altLang="en-US" sz="3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1556792"/>
            <a:ext cx="568863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300" dirty="0" err="1"/>
              <a:t>ㅇ</a:t>
            </a:r>
            <a:r>
              <a:rPr lang="ko-KR" altLang="en-US" sz="1300" dirty="0"/>
              <a:t>　</a:t>
            </a:r>
            <a:r>
              <a:rPr lang="ko-KR" altLang="en-US" sz="1300" dirty="0" err="1"/>
              <a:t>영상명</a:t>
            </a:r>
            <a:r>
              <a:rPr lang="ko-KR" altLang="en-US" sz="1300" dirty="0"/>
              <a:t> </a:t>
            </a:r>
            <a:r>
              <a:rPr lang="en-US" altLang="ko-KR" sz="1300" dirty="0"/>
              <a:t>: </a:t>
            </a:r>
            <a:r>
              <a:rPr lang="ko-KR" altLang="en-US" sz="1300" dirty="0"/>
              <a:t>사례로 배우는 아동학대신고</a:t>
            </a:r>
            <a:r>
              <a:rPr lang="en-US" altLang="ko-KR" sz="1300" dirty="0"/>
              <a:t>(</a:t>
            </a:r>
            <a:r>
              <a:rPr lang="ko-KR" altLang="en-US" sz="1300" dirty="0"/>
              <a:t>재생시간 </a:t>
            </a:r>
            <a:r>
              <a:rPr lang="en-US" altLang="ko-KR" sz="1300" dirty="0"/>
              <a:t>40</a:t>
            </a:r>
            <a:r>
              <a:rPr lang="ko-KR" altLang="en-US" sz="1300" dirty="0"/>
              <a:t>분</a:t>
            </a:r>
            <a:r>
              <a:rPr lang="en-US" altLang="ko-KR" sz="1300" dirty="0"/>
              <a:t>, </a:t>
            </a:r>
            <a:r>
              <a:rPr lang="ko-KR" altLang="en-US" sz="1300" dirty="0"/>
              <a:t>인정시간 </a:t>
            </a:r>
            <a:r>
              <a:rPr lang="en-US" altLang="ko-KR" sz="1300" dirty="0"/>
              <a:t>1</a:t>
            </a:r>
            <a:r>
              <a:rPr lang="ko-KR" altLang="en-US" sz="1300" dirty="0"/>
              <a:t>시간</a:t>
            </a:r>
            <a:r>
              <a:rPr lang="en-US" altLang="ko-KR" sz="1300" dirty="0" smtClean="0"/>
              <a:t>)</a:t>
            </a:r>
          </a:p>
          <a:p>
            <a:pPr marL="285750" indent="-285750" fontAlgn="base">
              <a:buFontTx/>
              <a:buChar char="-"/>
            </a:pPr>
            <a:endParaRPr lang="en-US" altLang="ko-KR" sz="1300" dirty="0"/>
          </a:p>
          <a:p>
            <a:pPr marL="285750" indent="-285750" fontAlgn="base">
              <a:buFontTx/>
              <a:buChar char="-"/>
            </a:pPr>
            <a:endParaRPr lang="en-US" altLang="ko-KR" sz="1300" dirty="0" smtClean="0"/>
          </a:p>
          <a:p>
            <a:pPr marL="285750" indent="-285750" fontAlgn="base">
              <a:buFontTx/>
              <a:buChar char="-"/>
            </a:pPr>
            <a:endParaRPr lang="en-US" altLang="ko-KR" sz="1300" dirty="0"/>
          </a:p>
          <a:p>
            <a:pPr marL="285750" indent="-285750" fontAlgn="base">
              <a:buFontTx/>
              <a:buChar char="-"/>
            </a:pPr>
            <a:endParaRPr lang="en-US" altLang="ko-KR" sz="1300" dirty="0" smtClean="0"/>
          </a:p>
          <a:p>
            <a:pPr marL="285750" indent="-285750" fontAlgn="base">
              <a:buFontTx/>
              <a:buChar char="-"/>
            </a:pPr>
            <a:endParaRPr lang="en-US" altLang="ko-KR" sz="1300" dirty="0"/>
          </a:p>
          <a:p>
            <a:pPr marL="285750" indent="-285750" fontAlgn="base">
              <a:buFontTx/>
              <a:buChar char="-"/>
            </a:pPr>
            <a:endParaRPr lang="en-US" altLang="ko-KR" sz="1300" dirty="0" smtClean="0"/>
          </a:p>
          <a:p>
            <a:pPr marL="285750" indent="-285750" fontAlgn="base">
              <a:buFontTx/>
              <a:buChar char="-"/>
            </a:pPr>
            <a:endParaRPr lang="en-US" altLang="ko-KR" sz="1300" dirty="0"/>
          </a:p>
          <a:p>
            <a:pPr marL="285750" indent="-285750" fontAlgn="base">
              <a:buFontTx/>
              <a:buChar char="-"/>
            </a:pPr>
            <a:endParaRPr lang="ko-KR" altLang="en-US" sz="1300" dirty="0"/>
          </a:p>
          <a:p>
            <a:pPr fontAlgn="base"/>
            <a:r>
              <a:rPr lang="ko-KR" altLang="en-US" sz="1300" dirty="0" smtClean="0"/>
              <a:t>* 신고의무자 </a:t>
            </a:r>
            <a:r>
              <a:rPr lang="ko-KR" altLang="en-US" sz="1300" dirty="0"/>
              <a:t>또는 예방교육 </a:t>
            </a:r>
            <a:r>
              <a:rPr lang="en-US" altLang="ko-KR" sz="1300" dirty="0"/>
              <a:t>1</a:t>
            </a:r>
            <a:r>
              <a:rPr lang="ko-KR" altLang="en-US" sz="1300" dirty="0"/>
              <a:t>시간 실적 </a:t>
            </a:r>
            <a:r>
              <a:rPr lang="ko-KR" altLang="en-US" sz="1300" dirty="0" smtClean="0"/>
              <a:t>인정</a:t>
            </a:r>
            <a:endParaRPr lang="en-US" altLang="ko-KR" sz="1300" dirty="0" smtClean="0"/>
          </a:p>
          <a:p>
            <a:pPr fontAlgn="base"/>
            <a:endParaRPr lang="ko-KR" altLang="en-US" sz="1300" dirty="0"/>
          </a:p>
          <a:p>
            <a:pPr fontAlgn="base"/>
            <a:r>
              <a:rPr lang="ko-KR" altLang="en-US" sz="1300" dirty="0" err="1" smtClean="0"/>
              <a:t>ㅇ</a:t>
            </a:r>
            <a:r>
              <a:rPr lang="ko-KR" altLang="en-US" sz="1300" dirty="0"/>
              <a:t>　</a:t>
            </a:r>
            <a:r>
              <a:rPr lang="ko-KR" altLang="en-US" sz="1300" dirty="0" err="1"/>
              <a:t>영상명</a:t>
            </a:r>
            <a:r>
              <a:rPr lang="ko-KR" altLang="en-US" sz="1300" dirty="0"/>
              <a:t> </a:t>
            </a:r>
            <a:r>
              <a:rPr lang="en-US" altLang="ko-KR" sz="1300" dirty="0"/>
              <a:t>: </a:t>
            </a:r>
            <a:r>
              <a:rPr lang="ko-KR" altLang="en-US" sz="1300" dirty="0"/>
              <a:t>아동학대신고의무자 </a:t>
            </a:r>
            <a:r>
              <a:rPr lang="en-US" altLang="ko-KR" sz="1300" dirty="0"/>
              <a:t>(</a:t>
            </a:r>
            <a:r>
              <a:rPr lang="ko-KR" altLang="en-US" sz="1300" dirty="0"/>
              <a:t>재생시간 </a:t>
            </a:r>
            <a:r>
              <a:rPr lang="en-US" altLang="ko-KR" sz="1300" dirty="0"/>
              <a:t>90</a:t>
            </a:r>
            <a:r>
              <a:rPr lang="ko-KR" altLang="en-US" sz="1300" dirty="0"/>
              <a:t>분</a:t>
            </a:r>
            <a:r>
              <a:rPr lang="en-US" altLang="ko-KR" sz="1300" dirty="0"/>
              <a:t>, </a:t>
            </a:r>
            <a:r>
              <a:rPr lang="ko-KR" altLang="en-US" sz="1300" dirty="0"/>
              <a:t>인정시간 </a:t>
            </a:r>
            <a:r>
              <a:rPr lang="en-US" altLang="ko-KR" sz="1300" dirty="0"/>
              <a:t>2</a:t>
            </a:r>
            <a:r>
              <a:rPr lang="ko-KR" altLang="en-US" sz="1300" dirty="0"/>
              <a:t>시간</a:t>
            </a:r>
            <a:r>
              <a:rPr lang="en-US" altLang="ko-KR" sz="1300" dirty="0" smtClean="0"/>
              <a:t>)</a:t>
            </a:r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r>
              <a:rPr lang="ko-KR" altLang="en-US" sz="1300" dirty="0" smtClean="0"/>
              <a:t>* </a:t>
            </a:r>
            <a:r>
              <a:rPr lang="ko-KR" altLang="en-US" sz="1300" dirty="0"/>
              <a:t>신고의무자 및 예방교육 동시 실적 </a:t>
            </a:r>
            <a:r>
              <a:rPr lang="ko-KR" altLang="en-US" sz="1300" dirty="0" smtClean="0"/>
              <a:t>인정</a:t>
            </a:r>
            <a:endParaRPr lang="ko-KR" altLang="en-US" sz="1300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02974"/>
              </p:ext>
            </p:extLst>
          </p:nvPr>
        </p:nvGraphicFramePr>
        <p:xfrm>
          <a:off x="1763688" y="1888453"/>
          <a:ext cx="6228475" cy="1432941"/>
        </p:xfrm>
        <a:graphic>
          <a:graphicData uri="http://schemas.openxmlformats.org/drawingml/2006/table">
            <a:tbl>
              <a:tblPr/>
              <a:tblGrid>
                <a:gridCol w="2610069"/>
                <a:gridCol w="3618406"/>
              </a:tblGrid>
              <a:tr h="143294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- 1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사례로 배우는 아동학대신고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(40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_x171177888" descr="EMB000033b03f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014" y="1906424"/>
            <a:ext cx="2108200" cy="13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445664"/>
              </p:ext>
            </p:extLst>
          </p:nvPr>
        </p:nvGraphicFramePr>
        <p:xfrm>
          <a:off x="1835696" y="4129613"/>
          <a:ext cx="6120680" cy="1620774"/>
        </p:xfrm>
        <a:graphic>
          <a:graphicData uri="http://schemas.openxmlformats.org/drawingml/2006/table">
            <a:tbl>
              <a:tblPr/>
              <a:tblGrid>
                <a:gridCol w="2564897"/>
                <a:gridCol w="3555783"/>
              </a:tblGrid>
              <a:tr h="152171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- 1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인권과 학대의 이해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(20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- 2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아동학대의 정의 및 유형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(25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- 3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아동학대의 신고요령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(25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- 4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아동학대 예방을 위한 바람직한 훈육방법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(20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) 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8" name="_x171178208" descr="EMB000033b03f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664" y="4221088"/>
            <a:ext cx="2151063" cy="142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57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7170" name="Picture 2" descr="C:\Users\ok\Desktop\과정안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20039"/>
            <a:ext cx="453650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32552" y="2640469"/>
            <a:ext cx="2664296" cy="1152128"/>
          </a:xfrm>
          <a:prstGeom prst="wedgeRoundRectCallout">
            <a:avLst>
              <a:gd name="adj1" fmla="val -28381"/>
              <a:gd name="adj2" fmla="val -7475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로그인 후</a:t>
            </a:r>
            <a:r>
              <a:rPr lang="en-US" altLang="ko-KR" sz="1200" b="1" dirty="0" smtClean="0"/>
              <a:t>,</a:t>
            </a:r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과정안내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  <p:pic>
        <p:nvPicPr>
          <p:cNvPr id="7173" name="Picture 5" descr="C:\Users\ok\Desktop\교육과정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59896"/>
            <a:ext cx="3995658" cy="311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688124" y="3208183"/>
            <a:ext cx="2664296" cy="1152128"/>
          </a:xfrm>
          <a:prstGeom prst="wedgeRoundRectCallout">
            <a:avLst>
              <a:gd name="adj1" fmla="val -58517"/>
              <a:gd name="adj2" fmla="val -5636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과정안내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– ‘</a:t>
            </a:r>
            <a:r>
              <a:rPr lang="ko-KR" altLang="en-US" sz="1200" b="1" dirty="0" smtClean="0"/>
              <a:t>교육과정안내</a:t>
            </a:r>
            <a:r>
              <a:rPr lang="en-US" altLang="ko-KR" sz="1200" b="1" dirty="0" smtClean="0"/>
              <a:t>’ </a:t>
            </a:r>
          </a:p>
          <a:p>
            <a:r>
              <a:rPr lang="ko-KR" altLang="en-US" sz="1200" b="1" dirty="0" smtClean="0"/>
              <a:t>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832388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수강신청</a:t>
            </a:r>
            <a:endParaRPr lang="ko-KR" altLang="en-US" b="1" dirty="0"/>
          </a:p>
        </p:txBody>
      </p:sp>
      <p:pic>
        <p:nvPicPr>
          <p:cNvPr id="8194" name="Picture 2" descr="C:\Users\ok\Desktop\수강신청 교육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5782498" cy="422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251520" y="5129808"/>
            <a:ext cx="2664296" cy="1152128"/>
          </a:xfrm>
          <a:prstGeom prst="wedgeRoundRectCallout">
            <a:avLst>
              <a:gd name="adj1" fmla="val 60350"/>
              <a:gd name="adj2" fmla="val -5249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수강신청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41391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수강신청</a:t>
            </a:r>
            <a:endParaRPr lang="ko-KR" altLang="en-US" b="1" dirty="0"/>
          </a:p>
        </p:txBody>
      </p:sp>
      <p:pic>
        <p:nvPicPr>
          <p:cNvPr id="9218" name="Picture 2" descr="C:\Users\ok\Desktop\교육이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3"/>
            <a:ext cx="5667331" cy="528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48875" y="2973833"/>
            <a:ext cx="2664296" cy="1152128"/>
          </a:xfrm>
          <a:prstGeom prst="wedgeRoundRectCallout">
            <a:avLst>
              <a:gd name="adj1" fmla="val -81882"/>
              <a:gd name="adj2" fmla="val 321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수강신청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 후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err="1" smtClean="0"/>
              <a:t>과정명에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검색합니다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6660232" y="4869160"/>
            <a:ext cx="2376264" cy="1152128"/>
          </a:xfrm>
          <a:prstGeom prst="wedgeRoundRectCallout">
            <a:avLst>
              <a:gd name="adj1" fmla="val -81882"/>
              <a:gd name="adj2" fmla="val 321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교육을 신청하여 </a:t>
            </a:r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차시</a:t>
            </a:r>
            <a:r>
              <a:rPr lang="ko-KR" altLang="en-US" sz="1200" b="1" dirty="0" smtClean="0"/>
              <a:t> 까지 학습 진행합니다</a:t>
            </a:r>
            <a:r>
              <a:rPr lang="en-US" altLang="ko-KR" sz="1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3616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pic>
        <p:nvPicPr>
          <p:cNvPr id="10242" name="Picture 2" descr="C:\Users\ok\Desktop\수강확인증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64036"/>
            <a:ext cx="5922852" cy="325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694047" y="2694397"/>
            <a:ext cx="2202004" cy="1152128"/>
          </a:xfrm>
          <a:prstGeom prst="wedgeRoundRectCallout">
            <a:avLst>
              <a:gd name="adj1" fmla="val -62586"/>
              <a:gd name="adj2" fmla="val 3368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강의실 입장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하여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차시</a:t>
            </a:r>
            <a:r>
              <a:rPr lang="ko-KR" altLang="en-US" sz="1200" b="1" dirty="0" smtClean="0"/>
              <a:t> 까지 교육 완료합니다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6694047" y="4077072"/>
            <a:ext cx="2202004" cy="1152128"/>
          </a:xfrm>
          <a:prstGeom prst="wedgeRoundRectCallout">
            <a:avLst>
              <a:gd name="adj1" fmla="val -62059"/>
              <a:gd name="adj2" fmla="val -1602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교육완료 이후</a:t>
            </a:r>
            <a:r>
              <a:rPr lang="en-US" altLang="ko-KR" sz="1200" b="1" dirty="0" smtClean="0"/>
              <a:t>,</a:t>
            </a:r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수강확인증 발급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버튼 클릭하여 확인증 발급합니다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수강확인증은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수강확인</a:t>
            </a:r>
            <a:r>
              <a:rPr lang="ko-KR" altLang="en-US" b="1" dirty="0"/>
              <a:t>증</a:t>
            </a:r>
            <a:r>
              <a:rPr lang="ko-KR" altLang="en-US" b="1" dirty="0" smtClean="0"/>
              <a:t> 첨부하여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20861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2636911"/>
            <a:ext cx="6336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 smtClean="0"/>
              <a:t>4) </a:t>
            </a:r>
            <a:r>
              <a:rPr lang="ko-KR" altLang="en-US" sz="3000" b="1" dirty="0" smtClean="0"/>
              <a:t>중앙아동보호전문기관 홈페이지 자료 활용 자체교육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145946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11266" name="Picture 2" descr="C:\Users\ok\Desktop\중앙메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66" y="1534980"/>
            <a:ext cx="5716440" cy="446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26588" y="4443473"/>
            <a:ext cx="2537200" cy="1314146"/>
          </a:xfrm>
          <a:prstGeom prst="wedgeRoundRectCallout">
            <a:avLst>
              <a:gd name="adj1" fmla="val 60838"/>
              <a:gd name="adj2" fmla="val -236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중앙아동보호전문기관 홈페이지</a:t>
            </a:r>
            <a:endParaRPr lang="en-US" altLang="ko-KR" sz="1200" b="1" dirty="0" smtClean="0"/>
          </a:p>
          <a:p>
            <a:r>
              <a:rPr lang="ko-KR" altLang="en-US" sz="1200" b="1" dirty="0" err="1" smtClean="0"/>
              <a:t>메인화면에서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 교육자료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탭 클릭합니다</a:t>
            </a:r>
            <a:r>
              <a:rPr lang="en-US" altLang="ko-KR" sz="1200" b="1" dirty="0" smtClean="0"/>
              <a:t>.</a:t>
            </a:r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회원가입 하지 않습니다</a:t>
            </a:r>
            <a:r>
              <a:rPr lang="en-US" altLang="ko-KR" sz="1200" b="1" dirty="0" smtClean="0"/>
              <a:t>.)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03018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12291" name="Picture 3" descr="C:\Users\ok\Desktop\캡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85" y="1484784"/>
            <a:ext cx="6424728" cy="37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2309524" y="5085184"/>
            <a:ext cx="6222916" cy="1584176"/>
          </a:xfrm>
          <a:prstGeom prst="wedgeRoundRectCallout">
            <a:avLst>
              <a:gd name="adj1" fmla="val -27451"/>
              <a:gd name="adj2" fmla="val -7641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아래의 </a:t>
            </a:r>
            <a:r>
              <a:rPr lang="ko-KR" altLang="en-US" sz="1200" b="1" dirty="0" err="1" smtClean="0"/>
              <a:t>두가지</a:t>
            </a:r>
            <a:r>
              <a:rPr lang="ko-KR" altLang="en-US" sz="1200" b="1" dirty="0" smtClean="0"/>
              <a:t> 방법 중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선택하여 진행합니다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방법</a:t>
            </a:r>
            <a:r>
              <a:rPr lang="en-US" altLang="ko-KR" sz="1200" b="1" dirty="0" smtClean="0"/>
              <a:t>1) </a:t>
            </a:r>
            <a:r>
              <a:rPr lang="ko-KR" altLang="en-US" sz="1200" b="1" dirty="0" smtClean="0"/>
              <a:t>영상교육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교육영상은 공지 </a:t>
            </a:r>
            <a:r>
              <a:rPr lang="en-US" altLang="ko-KR" sz="1200" b="1" dirty="0" smtClean="0"/>
              <a:t>‘1’, ‘2’ </a:t>
            </a:r>
            <a:r>
              <a:rPr lang="ko-KR" altLang="en-US" sz="1200" b="1" dirty="0" smtClean="0"/>
              <a:t>중 선택하여 </a:t>
            </a:r>
            <a:r>
              <a:rPr lang="en-US" altLang="ko-KR" sz="1200" b="1" dirty="0" smtClean="0"/>
              <a:t>1~4</a:t>
            </a:r>
            <a:r>
              <a:rPr lang="ko-KR" altLang="en-US" sz="1200" b="1" dirty="0" smtClean="0"/>
              <a:t>강까지 모두 시청합니다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방법</a:t>
            </a:r>
            <a:r>
              <a:rPr lang="en-US" altLang="ko-KR" sz="1200" b="1" dirty="0" smtClean="0"/>
              <a:t>2) </a:t>
            </a:r>
            <a:r>
              <a:rPr lang="en-US" altLang="ko-KR" sz="1200" b="1" dirty="0" err="1" smtClean="0"/>
              <a:t>ppt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자료 활용 교육</a:t>
            </a:r>
            <a:endParaRPr lang="en-US" altLang="ko-KR" sz="1200" b="1" dirty="0"/>
          </a:p>
          <a:p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번 안내자료인 </a:t>
            </a:r>
            <a:r>
              <a:rPr lang="en-US" altLang="ko-KR" sz="1200" b="1" dirty="0" err="1" smtClean="0"/>
              <a:t>ppt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다운로드 받아 교육 진행합니다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2" name="순서도: 처리 1"/>
          <p:cNvSpPr/>
          <p:nvPr/>
        </p:nvSpPr>
        <p:spPr>
          <a:xfrm>
            <a:off x="2165508" y="2960611"/>
            <a:ext cx="288032" cy="28803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1</a:t>
            </a:r>
            <a:endParaRPr lang="ko-KR" altLang="en-US" b="1" dirty="0"/>
          </a:p>
        </p:txBody>
      </p:sp>
      <p:sp>
        <p:nvSpPr>
          <p:cNvPr id="9" name="순서도: 처리 8"/>
          <p:cNvSpPr/>
          <p:nvPr/>
        </p:nvSpPr>
        <p:spPr>
          <a:xfrm>
            <a:off x="5436096" y="2960611"/>
            <a:ext cx="288032" cy="28803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56024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결과보고</a:t>
            </a:r>
            <a:endParaRPr lang="ko-KR" altLang="en-US" b="1" dirty="0"/>
          </a:p>
        </p:txBody>
      </p:sp>
      <p:pic>
        <p:nvPicPr>
          <p:cNvPr id="13315" name="Picture 3" descr="C:\Users\ok\Desktop\결과보고서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77428"/>
            <a:ext cx="6257566" cy="292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148064" y="3463390"/>
            <a:ext cx="3312368" cy="1693802"/>
          </a:xfrm>
          <a:prstGeom prst="wedgeRoundRectCallout">
            <a:avLst>
              <a:gd name="adj1" fmla="val -63499"/>
              <a:gd name="adj2" fmla="val -5006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중앙아동보호전문기관 자료 활용하여 교육 진행한 경우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이수증</a:t>
            </a:r>
            <a:r>
              <a:rPr lang="ko-KR" altLang="en-US" sz="1200" b="1" dirty="0" smtClean="0"/>
              <a:t> 발급되지 않습니다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ko-KR" altLang="en-US" sz="1200" b="1" dirty="0" smtClean="0"/>
              <a:t>대신 첨부되어있는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결과보고서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다운로드 받아 작성하고</a:t>
            </a:r>
            <a:r>
              <a:rPr lang="en-US" altLang="ko-KR" sz="1200" b="1" dirty="0" smtClean="0"/>
              <a:t>,</a:t>
            </a:r>
            <a:r>
              <a:rPr lang="ko-KR" altLang="en-US" sz="1200" b="1" dirty="0" smtClean="0"/>
              <a:t>교육 받고 있는 사진과 교육 참석자 서명을 첨부하여 제출합니다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작성한 결과보고서는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11346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8118" y="980728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 smtClean="0"/>
              <a:t>5) </a:t>
            </a:r>
            <a:r>
              <a:rPr lang="ko-KR" altLang="en-US" sz="3000" b="1" dirty="0" smtClean="0"/>
              <a:t>국가평생학습포털 </a:t>
            </a:r>
            <a:r>
              <a:rPr lang="ko-KR" altLang="en-US" sz="3000" b="1" dirty="0" err="1" smtClean="0"/>
              <a:t>늘배움</a:t>
            </a:r>
            <a:endParaRPr lang="en-US" altLang="ko-KR" sz="3000" b="1" dirty="0" smtClean="0"/>
          </a:p>
          <a:p>
            <a:pPr algn="ctr"/>
            <a:r>
              <a:rPr lang="en-US" altLang="ko-KR" sz="3000" b="1" dirty="0" smtClean="0"/>
              <a:t>(www.lifelongedu.go.kr)</a:t>
            </a:r>
            <a:endParaRPr lang="ko-KR" altLang="en-US" sz="3000" b="1" dirty="0"/>
          </a:p>
        </p:txBody>
      </p:sp>
      <p:sp>
        <p:nvSpPr>
          <p:cNvPr id="9" name="직사각형 8"/>
          <p:cNvSpPr/>
          <p:nvPr/>
        </p:nvSpPr>
        <p:spPr>
          <a:xfrm>
            <a:off x="1066186" y="2544867"/>
            <a:ext cx="6984776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300" dirty="0" err="1"/>
              <a:t>ㅇ</a:t>
            </a:r>
            <a:r>
              <a:rPr lang="ko-KR" altLang="en-US" sz="1300" dirty="0"/>
              <a:t>　</a:t>
            </a:r>
            <a:r>
              <a:rPr lang="ko-KR" altLang="en-US" sz="1300" dirty="0" err="1"/>
              <a:t>영상명</a:t>
            </a:r>
            <a:r>
              <a:rPr lang="ko-KR" altLang="en-US" sz="1300" dirty="0"/>
              <a:t> </a:t>
            </a:r>
            <a:r>
              <a:rPr lang="en-US" altLang="ko-KR" sz="1300" dirty="0"/>
              <a:t>: </a:t>
            </a:r>
            <a:r>
              <a:rPr lang="ko-KR" altLang="en-US" sz="1300" dirty="0" smtClean="0"/>
              <a:t>아동학대 신고의무자 교육 영상 </a:t>
            </a:r>
            <a:r>
              <a:rPr lang="en-US" altLang="ko-KR" sz="1300" dirty="0"/>
              <a:t>(</a:t>
            </a:r>
            <a:r>
              <a:rPr lang="ko-KR" altLang="en-US" sz="1300" dirty="0"/>
              <a:t>재생시간 </a:t>
            </a:r>
            <a:r>
              <a:rPr lang="en-US" altLang="ko-KR" sz="1300" dirty="0"/>
              <a:t>60</a:t>
            </a:r>
            <a:r>
              <a:rPr lang="ko-KR" altLang="en-US" sz="1300" dirty="0"/>
              <a:t>분</a:t>
            </a:r>
            <a:r>
              <a:rPr lang="en-US" altLang="ko-KR" sz="1300" dirty="0"/>
              <a:t>, </a:t>
            </a:r>
            <a:r>
              <a:rPr lang="ko-KR" altLang="en-US" sz="1300" dirty="0"/>
              <a:t>인정시간 </a:t>
            </a:r>
            <a:r>
              <a:rPr lang="en-US" altLang="ko-KR" sz="1300" dirty="0"/>
              <a:t>1</a:t>
            </a:r>
            <a:r>
              <a:rPr lang="ko-KR" altLang="en-US" sz="1300" dirty="0"/>
              <a:t>시간</a:t>
            </a:r>
            <a:r>
              <a:rPr lang="en-US" altLang="ko-KR" sz="1300" dirty="0" smtClean="0"/>
              <a:t>)</a:t>
            </a:r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 smtClean="0"/>
          </a:p>
          <a:p>
            <a:pPr fontAlgn="base"/>
            <a:r>
              <a:rPr lang="ko-KR" altLang="en-US" sz="1400" dirty="0" smtClean="0"/>
              <a:t>   * </a:t>
            </a:r>
            <a:r>
              <a:rPr lang="ko-KR" altLang="en-US" sz="1400" dirty="0"/>
              <a:t>신고의무자 </a:t>
            </a:r>
            <a:r>
              <a:rPr lang="ko-KR" altLang="en-US" sz="1400" dirty="0" smtClean="0"/>
              <a:t>또는 </a:t>
            </a:r>
            <a:r>
              <a:rPr lang="ko-KR" altLang="en-US" sz="1400" dirty="0" smtClean="0"/>
              <a:t>예방교육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시간 </a:t>
            </a:r>
            <a:r>
              <a:rPr lang="ko-KR" altLang="en-US" sz="1400" dirty="0"/>
              <a:t>실적 인정 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187926"/>
              </p:ext>
            </p:extLst>
          </p:nvPr>
        </p:nvGraphicFramePr>
        <p:xfrm>
          <a:off x="1210202" y="2921865"/>
          <a:ext cx="6720716" cy="1328558"/>
        </p:xfrm>
        <a:graphic>
          <a:graphicData uri="http://schemas.openxmlformats.org/drawingml/2006/table">
            <a:tbl>
              <a:tblPr/>
              <a:tblGrid>
                <a:gridCol w="2472716"/>
                <a:gridCol w="4248000"/>
              </a:tblGrid>
              <a:tr h="132855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- 1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아동학대란</a:t>
                      </a:r>
                      <a:r>
                        <a:rPr lang="en-US" altLang="ko-KR" sz="13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3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무엇일까요</a:t>
                      </a:r>
                      <a:r>
                        <a:rPr lang="en-US" altLang="ko-KR" sz="13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?(13</a:t>
                      </a:r>
                      <a:r>
                        <a:rPr lang="ko-KR" altLang="en-US" sz="13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3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- 2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아동을 보호하기 위한 법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(17</a:t>
                      </a:r>
                      <a:r>
                        <a:rPr lang="ko-KR" altLang="en-US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- 3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아동학대를 발견했다면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?(16</a:t>
                      </a:r>
                      <a:r>
                        <a:rPr lang="ko-KR" altLang="en-US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- 4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아동학대 신고 이후 무엇이 달라질까요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?(14</a:t>
                      </a:r>
                      <a:r>
                        <a:rPr lang="ko-KR" altLang="en-US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ê³¼ì ëª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48717"/>
            <a:ext cx="2366510" cy="1242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1562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04404"/>
            <a:ext cx="80772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3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40078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</a:t>
            </a:r>
            <a:endParaRPr lang="ko-KR" altLang="en-US" b="1" dirty="0"/>
          </a:p>
        </p:txBody>
      </p:sp>
      <p:sp>
        <p:nvSpPr>
          <p:cNvPr id="5" name="직사각형 4"/>
          <p:cNvSpPr/>
          <p:nvPr/>
        </p:nvSpPr>
        <p:spPr>
          <a:xfrm>
            <a:off x="1907704" y="5229200"/>
            <a:ext cx="5256584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395536" y="4437112"/>
            <a:ext cx="2736304" cy="565506"/>
          </a:xfrm>
          <a:prstGeom prst="wedgeRoundRectCallout">
            <a:avLst>
              <a:gd name="adj1" fmla="val 37028"/>
              <a:gd name="adj2" fmla="val 9856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네이버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카카오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구글</a:t>
            </a:r>
            <a:r>
              <a:rPr lang="ko-KR" altLang="en-US" sz="1200" b="1" dirty="0" smtClean="0"/>
              <a:t> 계정을 통하여 간편하게 로그인 할 수 있습니다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C:\Users\ok\Desktop\회원가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61668"/>
            <a:ext cx="33920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8" y="940078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</a:t>
            </a:r>
            <a:endParaRPr lang="ko-KR" altLang="en-US" b="1" dirty="0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3995936" y="1865724"/>
            <a:ext cx="2537200" cy="756084"/>
          </a:xfrm>
          <a:prstGeom prst="wedgeRoundRectCallout">
            <a:avLst>
              <a:gd name="adj1" fmla="val -36724"/>
              <a:gd name="adj2" fmla="val -9088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클릭하고</a:t>
            </a:r>
            <a:r>
              <a:rPr lang="en-US" altLang="ko-KR" sz="1200" b="1" dirty="0" smtClean="0"/>
              <a:t>,</a:t>
            </a:r>
          </a:p>
        </p:txBody>
      </p:sp>
      <p:pic>
        <p:nvPicPr>
          <p:cNvPr id="2" name="Picture 2" descr="C:\Users\ok\Desktop\캡처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49080"/>
            <a:ext cx="4528044" cy="226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868144" y="5282956"/>
            <a:ext cx="2537200" cy="756084"/>
          </a:xfrm>
          <a:prstGeom prst="wedgeRoundRectCallout">
            <a:avLst>
              <a:gd name="adj1" fmla="val -155195"/>
              <a:gd name="adj2" fmla="val 174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반드시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일반회원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88269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2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447800"/>
            <a:ext cx="8077200" cy="514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689744" y="1515120"/>
            <a:ext cx="897756" cy="4406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1187624" y="2060848"/>
            <a:ext cx="2736304" cy="565506"/>
          </a:xfrm>
          <a:prstGeom prst="wedgeRoundRectCallout">
            <a:avLst>
              <a:gd name="adj1" fmla="val -38161"/>
              <a:gd name="adj2" fmla="val -8559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검색창에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아동학대</a:t>
            </a:r>
            <a:r>
              <a:rPr lang="en-US" altLang="ko-KR" sz="1200" b="1" dirty="0" smtClean="0"/>
              <a:t>”</a:t>
            </a:r>
            <a:r>
              <a:rPr lang="ko-KR" altLang="en-US" sz="1200" b="1" dirty="0" smtClean="0"/>
              <a:t>를 검색합니다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sp>
        <p:nvSpPr>
          <p:cNvPr id="7" name="직사각형 6"/>
          <p:cNvSpPr/>
          <p:nvPr/>
        </p:nvSpPr>
        <p:spPr>
          <a:xfrm>
            <a:off x="2981796" y="6210920"/>
            <a:ext cx="1133004" cy="405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4432176" y="5987380"/>
            <a:ext cx="2880320" cy="565506"/>
          </a:xfrm>
          <a:prstGeom prst="wedgeRoundRectCallout">
            <a:avLst>
              <a:gd name="adj1" fmla="val -62760"/>
              <a:gd name="adj2" fmla="val 2445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보건복지부에서 제공하는 </a:t>
            </a:r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아동학대 신고의무자 교육 영상</a:t>
            </a:r>
            <a:r>
              <a:rPr lang="en-US" altLang="ko-KR" sz="1200" b="1" dirty="0" smtClean="0"/>
              <a:t>”</a:t>
            </a:r>
            <a:r>
              <a:rPr lang="ko-KR" altLang="en-US" sz="1200" b="1" dirty="0" smtClean="0"/>
              <a:t>을 클릭합니다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025" y="4233788"/>
            <a:ext cx="64579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수강하기</a:t>
            </a:r>
            <a:endParaRPr lang="ko-KR" altLang="en-US" b="1" dirty="0"/>
          </a:p>
        </p:txBody>
      </p:sp>
      <p:sp>
        <p:nvSpPr>
          <p:cNvPr id="4" name="직사각형 3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3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3025" y="1484784"/>
            <a:ext cx="64579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4042544" y="3581400"/>
            <a:ext cx="1152128" cy="516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696596" y="4584204"/>
            <a:ext cx="1075804" cy="17276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5508104" y="3429000"/>
            <a:ext cx="3456384" cy="565506"/>
          </a:xfrm>
          <a:prstGeom prst="wedgeRoundRectCallout">
            <a:avLst>
              <a:gd name="adj1" fmla="val -62760"/>
              <a:gd name="adj2" fmla="val 2445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학습하기</a:t>
            </a:r>
            <a:r>
              <a:rPr lang="en-US" altLang="ko-KR" sz="1200" b="1" dirty="0" smtClean="0"/>
              <a:t>”</a:t>
            </a:r>
            <a:r>
              <a:rPr lang="ko-KR" altLang="en-US" sz="1200" b="1" dirty="0" smtClean="0"/>
              <a:t>버튼을 클릭하여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학습하세요</a:t>
            </a:r>
            <a:r>
              <a:rPr lang="en-US" altLang="ko-KR" sz="1200" b="1" dirty="0" smtClean="0"/>
              <a:t>.</a:t>
            </a:r>
          </a:p>
          <a:p>
            <a:r>
              <a:rPr lang="ko-KR" altLang="en-US" sz="1200" b="1" dirty="0" smtClean="0"/>
              <a:t>최근 들었던 강좌를 </a:t>
            </a:r>
            <a:r>
              <a:rPr lang="en-US" altLang="ko-KR" sz="1200" b="1" dirty="0" smtClean="0"/>
              <a:t>“</a:t>
            </a:r>
            <a:r>
              <a:rPr lang="ko-KR" altLang="en-US" sz="1200" b="1" dirty="0" err="1" smtClean="0"/>
              <a:t>이어듣기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할 수 있습니다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3203848" y="5301208"/>
            <a:ext cx="3240360" cy="565506"/>
          </a:xfrm>
          <a:prstGeom prst="wedgeRoundRectCallout">
            <a:avLst>
              <a:gd name="adj1" fmla="val 60699"/>
              <a:gd name="adj2" fmla="val 109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수강하고자 하는 강좌의 </a:t>
            </a:r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학습하기</a:t>
            </a:r>
            <a:r>
              <a:rPr lang="en-US" altLang="ko-KR" sz="1200" b="1" dirty="0" smtClean="0"/>
              <a:t>”</a:t>
            </a:r>
            <a:r>
              <a:rPr lang="ko-KR" altLang="en-US" sz="1200" b="1" dirty="0" smtClean="0"/>
              <a:t>버튼을 클릭하여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학습하세요</a:t>
            </a:r>
            <a:r>
              <a:rPr lang="en-US" altLang="ko-KR" sz="1200" b="1" dirty="0" smtClean="0"/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83748"/>
            <a:ext cx="5616624" cy="480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수강하기</a:t>
            </a:r>
            <a:endParaRPr lang="ko-KR" altLang="en-US" b="1" dirty="0"/>
          </a:p>
        </p:txBody>
      </p:sp>
      <p:sp>
        <p:nvSpPr>
          <p:cNvPr id="4" name="직사각형 3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3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471120" y="1510308"/>
            <a:ext cx="2907580" cy="4962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2267744" y="1556792"/>
            <a:ext cx="1944216" cy="565506"/>
          </a:xfrm>
          <a:prstGeom prst="wedgeRoundRectCallout">
            <a:avLst>
              <a:gd name="adj1" fmla="val 60699"/>
              <a:gd name="adj2" fmla="val 109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배속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기능 제공합니다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552924" y="5998344"/>
            <a:ext cx="4025676" cy="377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3275856" y="5188958"/>
            <a:ext cx="2592288" cy="565506"/>
          </a:xfrm>
          <a:prstGeom prst="wedgeRoundRectCallout">
            <a:avLst>
              <a:gd name="adj1" fmla="val -15074"/>
              <a:gd name="adj2" fmla="val 12101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원활한 </a:t>
            </a:r>
            <a:r>
              <a:rPr lang="ko-KR" altLang="en-US" sz="1200" b="1" dirty="0" err="1" smtClean="0"/>
              <a:t>진도율</a:t>
            </a:r>
            <a:r>
              <a:rPr lang="ko-KR" altLang="en-US" sz="1200" b="1" dirty="0" smtClean="0"/>
              <a:t> 관리를 위하여</a:t>
            </a:r>
            <a:r>
              <a:rPr lang="en-US" altLang="ko-KR" sz="1200" b="1" dirty="0" smtClean="0"/>
              <a:t>, </a:t>
            </a:r>
          </a:p>
          <a:p>
            <a:r>
              <a:rPr lang="en-US" altLang="ko-KR" sz="1200" b="1" dirty="0" smtClean="0"/>
              <a:t>“</a:t>
            </a:r>
            <a:r>
              <a:rPr lang="ko-KR" altLang="en-US" sz="1200" b="1" dirty="0" err="1" smtClean="0"/>
              <a:t>당겨듣기</a:t>
            </a:r>
            <a:r>
              <a:rPr lang="en-US" altLang="ko-KR" sz="1200" b="1" dirty="0" smtClean="0"/>
              <a:t>”</a:t>
            </a:r>
            <a:r>
              <a:rPr lang="ko-KR" altLang="en-US" sz="1200" b="1" dirty="0" smtClean="0"/>
              <a:t>는 불가합니다</a:t>
            </a:r>
            <a:r>
              <a:rPr lang="en-US" altLang="ko-KR" sz="1200" b="1" dirty="0" smtClean="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</a:t>
            </a:r>
            <a:r>
              <a:rPr lang="ko-KR" altLang="en-US" b="1" dirty="0" err="1" smtClean="0"/>
              <a:t>진도율</a:t>
            </a:r>
            <a:r>
              <a:rPr lang="ko-KR" altLang="en-US" b="1" dirty="0" smtClean="0"/>
              <a:t> 확인</a:t>
            </a:r>
            <a:endParaRPr lang="ko-KR" altLang="en-US" b="1" dirty="0"/>
          </a:p>
        </p:txBody>
      </p:sp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2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3025" y="2381250"/>
            <a:ext cx="64579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5987976" y="2746276"/>
            <a:ext cx="888280" cy="17276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2915816" y="4797152"/>
            <a:ext cx="4608512" cy="1224136"/>
          </a:xfrm>
          <a:prstGeom prst="wedgeRoundRectCallout">
            <a:avLst>
              <a:gd name="adj1" fmla="val 27196"/>
              <a:gd name="adj2" fmla="val -8135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현재 나의 </a:t>
            </a:r>
            <a:r>
              <a:rPr lang="ko-KR" altLang="en-US" sz="1200" b="1" dirty="0" err="1" smtClean="0"/>
              <a:t>진도율을</a:t>
            </a:r>
            <a:r>
              <a:rPr lang="ko-KR" altLang="en-US" sz="1200" b="1" dirty="0" smtClean="0"/>
              <a:t> 확인할 수 있습니다</a:t>
            </a:r>
            <a:r>
              <a:rPr lang="en-US" altLang="ko-KR" sz="1200" b="1" dirty="0" smtClean="0"/>
              <a:t>. </a:t>
            </a:r>
          </a:p>
          <a:p>
            <a:r>
              <a:rPr lang="ko-KR" altLang="en-US" sz="1200" b="1" dirty="0" smtClean="0"/>
              <a:t>단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반드시 로그인 한 상태여야 합니다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 smtClean="0"/>
          </a:p>
          <a:p>
            <a:r>
              <a:rPr lang="en-US" altLang="ko-KR" sz="1200" b="1" dirty="0" smtClean="0"/>
              <a:t>※ “</a:t>
            </a:r>
            <a:r>
              <a:rPr lang="ko-KR" altLang="en-US" sz="1200" b="1" dirty="0" smtClean="0"/>
              <a:t>로그인</a:t>
            </a:r>
            <a:r>
              <a:rPr lang="en-US" altLang="ko-KR" sz="1200" b="1" dirty="0" smtClean="0"/>
              <a:t>”</a:t>
            </a:r>
            <a:r>
              <a:rPr lang="ko-KR" altLang="en-US" sz="1200" b="1" dirty="0" smtClean="0"/>
              <a:t> 없이 수강은 가능하지만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진도율</a:t>
            </a:r>
            <a:r>
              <a:rPr lang="ko-KR" altLang="en-US" sz="1200" b="1" dirty="0" smtClean="0"/>
              <a:t> 관리는 되지 않으므로</a:t>
            </a:r>
            <a:r>
              <a:rPr lang="en-US" altLang="ko-KR" sz="1200" b="1" dirty="0" smtClean="0"/>
              <a:t>,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평생학습이력증명서</a:t>
            </a:r>
            <a:r>
              <a:rPr lang="en-US" altLang="ko-KR" sz="1200" b="1" dirty="0" smtClean="0"/>
              <a:t>”</a:t>
            </a:r>
            <a:r>
              <a:rPr lang="ko-KR" altLang="en-US" sz="1200" b="1" dirty="0" smtClean="0"/>
              <a:t> 발급이 불가능합니다</a:t>
            </a:r>
            <a:r>
              <a:rPr lang="en-US" altLang="ko-KR" sz="1200" b="1" dirty="0" smtClean="0"/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평생학습이력증명서 발급</a:t>
            </a:r>
            <a:endParaRPr lang="ko-KR" altLang="en-US" b="1" dirty="0"/>
          </a:p>
        </p:txBody>
      </p:sp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2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 b="25649"/>
          <a:stretch>
            <a:fillRect/>
          </a:stretch>
        </p:blipFill>
        <p:spPr bwMode="auto">
          <a:xfrm>
            <a:off x="542925" y="1438176"/>
            <a:ext cx="8058150" cy="48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직사각형 7"/>
          <p:cNvSpPr/>
          <p:nvPr/>
        </p:nvSpPr>
        <p:spPr>
          <a:xfrm>
            <a:off x="1115616" y="4509120"/>
            <a:ext cx="5976664" cy="1656184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427984" y="4077072"/>
            <a:ext cx="817116" cy="456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7272412" y="4063628"/>
            <a:ext cx="1116012" cy="456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사각형 설명선 9"/>
          <p:cNvSpPr/>
          <p:nvPr/>
        </p:nvSpPr>
        <p:spPr>
          <a:xfrm>
            <a:off x="4932040" y="3429000"/>
            <a:ext cx="2880320" cy="565506"/>
          </a:xfrm>
          <a:prstGeom prst="wedgeRoundRectCallout">
            <a:avLst>
              <a:gd name="adj1" fmla="val 36791"/>
              <a:gd name="adj2" fmla="val 7610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진도율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100% </a:t>
            </a:r>
            <a:r>
              <a:rPr lang="ko-KR" altLang="en-US" sz="1200" b="1" dirty="0" smtClean="0"/>
              <a:t>달성 시</a:t>
            </a:r>
            <a:r>
              <a:rPr lang="en-US" altLang="ko-KR" sz="1200" b="1" dirty="0" smtClean="0"/>
              <a:t>, </a:t>
            </a:r>
          </a:p>
          <a:p>
            <a:r>
              <a:rPr lang="en-US" altLang="ko-KR" sz="1200" b="1" dirty="0" smtClean="0"/>
              <a:t>“</a:t>
            </a:r>
            <a:r>
              <a:rPr lang="ko-KR" altLang="en-US" sz="1200" b="1" dirty="0" err="1" smtClean="0"/>
              <a:t>학습이력담기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버튼이 활성화 됩니다</a:t>
            </a:r>
            <a:r>
              <a:rPr lang="en-US" altLang="ko-KR" sz="1200" b="1" dirty="0" smtClean="0"/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 b="26551"/>
          <a:stretch>
            <a:fillRect/>
          </a:stretch>
        </p:blipFill>
        <p:spPr bwMode="auto">
          <a:xfrm>
            <a:off x="547688" y="1445071"/>
            <a:ext cx="8048625" cy="479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평생학습이력증명서 발급</a:t>
            </a:r>
            <a:endParaRPr lang="ko-KR" altLang="en-US" b="1" dirty="0"/>
          </a:p>
        </p:txBody>
      </p:sp>
      <p:sp>
        <p:nvSpPr>
          <p:cNvPr id="4" name="직사각형 3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3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115616" y="4471020"/>
            <a:ext cx="5976664" cy="1656184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427984" y="4077072"/>
            <a:ext cx="817116" cy="456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272412" y="4063628"/>
            <a:ext cx="1116012" cy="456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4932040" y="3429000"/>
            <a:ext cx="2880320" cy="565506"/>
          </a:xfrm>
          <a:prstGeom prst="wedgeRoundRectCallout">
            <a:avLst>
              <a:gd name="adj1" fmla="val 36791"/>
              <a:gd name="adj2" fmla="val 7610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활성화된 </a:t>
            </a:r>
            <a:r>
              <a:rPr lang="en-US" altLang="ko-KR" sz="1200" b="1" dirty="0" smtClean="0"/>
              <a:t>“</a:t>
            </a:r>
            <a:r>
              <a:rPr lang="ko-KR" altLang="en-US" sz="1200" b="1" dirty="0" err="1" smtClean="0"/>
              <a:t>학습이력담기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버튼을 클릭합니다</a:t>
            </a:r>
            <a:r>
              <a:rPr lang="en-US" altLang="ko-KR" sz="1200" b="1" dirty="0" smtClean="0"/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4113" y="2600325"/>
            <a:ext cx="42957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평생학습이력증명서 발급</a:t>
            </a:r>
            <a:endParaRPr lang="ko-KR" altLang="en-US" b="1" dirty="0"/>
          </a:p>
        </p:txBody>
      </p:sp>
      <p:sp>
        <p:nvSpPr>
          <p:cNvPr id="4" name="직사각형 3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3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2411760" y="1628800"/>
            <a:ext cx="4248472" cy="781530"/>
          </a:xfrm>
          <a:prstGeom prst="wedgeRoundRectCallout">
            <a:avLst>
              <a:gd name="adj1" fmla="val 14969"/>
              <a:gd name="adj2" fmla="val 7610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평생학습이력증명서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발급을 위하여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평생학습계좌제로 학습이력 제공 동의 </a:t>
            </a:r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확인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버튼을 클릭합니다</a:t>
            </a:r>
            <a:r>
              <a:rPr lang="en-US" altLang="ko-KR" sz="1200" b="1" dirty="0" smtClean="0"/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936" y="482255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ko-KR" altLang="en-US" dirty="0" smtClean="0"/>
              <a:t> </a:t>
            </a:r>
            <a:r>
              <a:rPr lang="ko-KR" altLang="en-US" b="1" dirty="0" err="1" smtClean="0"/>
              <a:t>평생학습계좌제란</a:t>
            </a:r>
            <a:r>
              <a:rPr lang="en-US" altLang="ko-KR" b="1" dirty="0" smtClean="0"/>
              <a:t>?(</a:t>
            </a:r>
            <a:r>
              <a:rPr lang="en-US" altLang="ko-KR" b="1" dirty="0" smtClean="0">
                <a:hlinkClick r:id="rId4"/>
              </a:rPr>
              <a:t>www.all.go.kr</a:t>
            </a:r>
            <a:r>
              <a:rPr lang="en-US" altLang="ko-KR" b="1" dirty="0" smtClean="0"/>
              <a:t>)</a:t>
            </a:r>
          </a:p>
          <a:p>
            <a:r>
              <a:rPr lang="ko-KR" altLang="en-US" dirty="0" smtClean="0"/>
              <a:t>개인의 다양한 학습경험을 학습계좌</a:t>
            </a:r>
            <a:r>
              <a:rPr lang="en-US" altLang="ko-KR" dirty="0" smtClean="0"/>
              <a:t>(</a:t>
            </a:r>
            <a:r>
              <a:rPr lang="ko-KR" altLang="en-US" dirty="0" smtClean="0"/>
              <a:t>온라인 학습이력관리시스템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 기록</a:t>
            </a:r>
            <a:r>
              <a:rPr lang="en-US" altLang="ko-KR" dirty="0" smtClean="0"/>
              <a:t>·</a:t>
            </a:r>
            <a:r>
              <a:rPr lang="ko-KR" altLang="en-US" dirty="0" smtClean="0"/>
              <a:t>누적하여 체계적인 학습설계를 지원하고 학습결과를 학력이나 자격인정과 연계하여 활용할 수 있게 하는 제도입니다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2075" y="764704"/>
            <a:ext cx="64198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971600" y="4581128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작성한 결과보고서는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제출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문의하기 </a:t>
            </a:r>
            <a:r>
              <a:rPr lang="en-US" altLang="ko-KR" b="1" dirty="0" smtClean="0"/>
              <a:t>1) </a:t>
            </a:r>
            <a:r>
              <a:rPr lang="ko-KR" altLang="en-US" b="1" dirty="0" smtClean="0"/>
              <a:t>사이트 문의</a:t>
            </a:r>
            <a:endParaRPr lang="ko-KR" altLang="en-US" b="1" dirty="0"/>
          </a:p>
        </p:txBody>
      </p:sp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2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63" y="1412776"/>
            <a:ext cx="7991475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0506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문의하기 </a:t>
            </a:r>
            <a:r>
              <a:rPr lang="en-US" altLang="ko-KR" b="1" dirty="0" smtClean="0"/>
              <a:t>4) </a:t>
            </a:r>
            <a:r>
              <a:rPr lang="ko-KR" altLang="en-US" b="1" dirty="0" smtClean="0"/>
              <a:t>기타</a:t>
            </a:r>
            <a:endParaRPr lang="ko-KR" altLang="en-US" b="1" dirty="0"/>
          </a:p>
        </p:txBody>
      </p:sp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국가평생학습포털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늘배움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dirty="0" smtClean="0">
                <a:solidFill>
                  <a:srgbClr val="0000FF"/>
                </a:solidFill>
                <a:hlinkClick r:id="rId2"/>
              </a:rPr>
              <a:t>www.lifelongedu.go.kr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또는 </a:t>
            </a:r>
            <a:r>
              <a:rPr lang="ko-KR" altLang="en-US" sz="2000" b="1" dirty="0" err="1" smtClean="0">
                <a:solidFill>
                  <a:srgbClr val="0000FF"/>
                </a:solidFill>
              </a:rPr>
              <a:t>모바일앱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4438853"/>
            <a:ext cx="7119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ㅇ</a:t>
            </a:r>
            <a:r>
              <a:rPr lang="ko-KR" altLang="en-US" dirty="0" smtClean="0"/>
              <a:t> 시스템</a:t>
            </a:r>
            <a:r>
              <a:rPr lang="en-US" altLang="ko-KR" dirty="0" smtClean="0"/>
              <a:t>, e-mail, </a:t>
            </a:r>
            <a:r>
              <a:rPr lang="ko-KR" altLang="en-US" dirty="0" smtClean="0"/>
              <a:t>유선을 통해 답변을 얻기 어려운 분들을 위하여</a:t>
            </a:r>
            <a:r>
              <a:rPr lang="en-US" altLang="ko-KR" dirty="0" smtClean="0"/>
              <a:t>, </a:t>
            </a:r>
          </a:p>
          <a:p>
            <a:r>
              <a:rPr lang="ko-KR" altLang="en-US" dirty="0" smtClean="0"/>
              <a:t>    </a:t>
            </a:r>
            <a:r>
              <a:rPr lang="ko-KR" altLang="en-US" dirty="0" err="1" smtClean="0"/>
              <a:t>늘배움에서는</a:t>
            </a:r>
            <a:r>
              <a:rPr lang="ko-KR" altLang="en-US" dirty="0" smtClean="0"/>
              <a:t> </a:t>
            </a:r>
            <a:r>
              <a:rPr lang="en-US" altLang="ko-KR" b="1" u="sng" dirty="0" smtClean="0"/>
              <a:t>“</a:t>
            </a:r>
            <a:r>
              <a:rPr lang="ko-KR" altLang="en-US" b="1" u="sng" dirty="0" smtClean="0"/>
              <a:t>원격도우미</a:t>
            </a:r>
            <a:r>
              <a:rPr lang="en-US" altLang="ko-KR" b="1" u="sng" dirty="0" smtClean="0"/>
              <a:t>”</a:t>
            </a:r>
            <a:r>
              <a:rPr lang="en-US" altLang="ko-KR" dirty="0" smtClean="0"/>
              <a:t> </a:t>
            </a:r>
            <a:r>
              <a:rPr lang="ko-KR" altLang="en-US" dirty="0" smtClean="0"/>
              <a:t>기능을 제공하고 있습니다</a:t>
            </a:r>
            <a:r>
              <a:rPr lang="en-US" altLang="ko-KR" dirty="0" smtClean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94007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문의하기 </a:t>
            </a:r>
            <a:r>
              <a:rPr lang="en-US" altLang="ko-KR" b="1" dirty="0" smtClean="0"/>
              <a:t>2) email </a:t>
            </a:r>
            <a:r>
              <a:rPr lang="ko-KR" altLang="en-US" b="1" dirty="0" smtClean="0"/>
              <a:t>문의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1412776"/>
            <a:ext cx="3626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ㅇ</a:t>
            </a:r>
            <a:r>
              <a:rPr lang="ko-KR" altLang="en-US" dirty="0" smtClean="0"/>
              <a:t> 대표 메일 </a:t>
            </a:r>
            <a:r>
              <a:rPr lang="en-US" altLang="ko-KR" dirty="0" smtClean="0"/>
              <a:t>everyday@nile.or.kr</a:t>
            </a:r>
          </a:p>
          <a:p>
            <a:r>
              <a:rPr lang="ko-KR" altLang="en-US" dirty="0" err="1" smtClean="0"/>
              <a:t>ㅇ</a:t>
            </a:r>
            <a:r>
              <a:rPr lang="ko-KR" altLang="en-US" dirty="0" smtClean="0"/>
              <a:t> 담당자 메일 </a:t>
            </a:r>
            <a:r>
              <a:rPr lang="en-US" altLang="ko-KR" dirty="0" smtClean="0"/>
              <a:t>srpark@nile.or.kr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249289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문의하기 </a:t>
            </a:r>
            <a:r>
              <a:rPr lang="en-US" altLang="ko-KR" b="1" dirty="0" smtClean="0"/>
              <a:t>3) </a:t>
            </a:r>
            <a:r>
              <a:rPr lang="ko-KR" altLang="en-US" b="1" dirty="0" smtClean="0"/>
              <a:t>유선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문의</a:t>
            </a:r>
            <a:endParaRPr lang="ko-KR" alt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71600" y="2926685"/>
            <a:ext cx="32704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ㅇ</a:t>
            </a:r>
            <a:r>
              <a:rPr lang="ko-KR" altLang="en-US" dirty="0" smtClean="0"/>
              <a:t> 대표 전화 </a:t>
            </a:r>
            <a:r>
              <a:rPr lang="en-US" altLang="ko-KR" dirty="0" smtClean="0"/>
              <a:t>02-3780-9700</a:t>
            </a:r>
          </a:p>
          <a:p>
            <a:r>
              <a:rPr lang="ko-KR" altLang="en-US" dirty="0" err="1" smtClean="0"/>
              <a:t>ㅇ</a:t>
            </a:r>
            <a:r>
              <a:rPr lang="ko-KR" altLang="en-US" dirty="0" smtClean="0"/>
              <a:t> 담당자 전화 </a:t>
            </a:r>
            <a:r>
              <a:rPr lang="en-US" altLang="ko-KR" dirty="0" smtClean="0"/>
              <a:t>02-3780-9758</a:t>
            </a: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5301208"/>
            <a:ext cx="790241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직사각형 10"/>
          <p:cNvSpPr/>
          <p:nvPr/>
        </p:nvSpPr>
        <p:spPr>
          <a:xfrm>
            <a:off x="5699820" y="5824364"/>
            <a:ext cx="624780" cy="335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3419872" y="5110584"/>
            <a:ext cx="3240360" cy="565506"/>
          </a:xfrm>
          <a:prstGeom prst="wedgeRoundRectCallout">
            <a:avLst>
              <a:gd name="adj1" fmla="val 29736"/>
              <a:gd name="adj2" fmla="val 8283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“</a:t>
            </a:r>
            <a:r>
              <a:rPr lang="ko-KR" altLang="en-US" sz="1200" b="1" dirty="0" smtClean="0"/>
              <a:t>원격도우미</a:t>
            </a:r>
            <a:r>
              <a:rPr lang="en-US" altLang="ko-KR" sz="1200" b="1" dirty="0" smtClean="0"/>
              <a:t>” </a:t>
            </a:r>
            <a:r>
              <a:rPr lang="ko-KR" altLang="en-US" sz="1200" b="1" dirty="0" smtClean="0"/>
              <a:t>버튼 클릭 시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담당자가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원격지원을 통하여 문제 해결을 지원합니다</a:t>
            </a:r>
            <a:r>
              <a:rPr lang="en-US" altLang="ko-KR" sz="1200" b="1" dirty="0" smtClean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2052" name="Picture 4" descr="C:\Users\ok\Desktop\캡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581498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498552" y="4869160"/>
            <a:ext cx="2645448" cy="1440160"/>
          </a:xfrm>
          <a:prstGeom prst="wedgeRoundRectCallout">
            <a:avLst>
              <a:gd name="adj1" fmla="val -67050"/>
              <a:gd name="adj2" fmla="val -1157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메인화면에서</a:t>
            </a:r>
            <a:endParaRPr lang="en-US" altLang="ko-KR" sz="1200" b="1" dirty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사례로 배우는 아동학대 신고</a:t>
            </a:r>
            <a:r>
              <a:rPr lang="en-US" altLang="ko-KR" sz="1200" b="1" dirty="0" smtClean="0"/>
              <a:t>’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 중 </a:t>
            </a:r>
            <a:r>
              <a:rPr lang="ko-KR" altLang="en-US" sz="1200" b="1" dirty="0" err="1" smtClean="0"/>
              <a:t>택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하여 교육 이수한다</a:t>
            </a:r>
            <a:r>
              <a:rPr lang="en-US" altLang="ko-KR" sz="1200" b="1" dirty="0" smtClean="0"/>
              <a:t>.</a:t>
            </a:r>
            <a:r>
              <a:rPr lang="ko-KR" altLang="en-US" sz="1200" b="1" dirty="0" smtClean="0"/>
              <a:t> 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63127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516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수강 신청</a:t>
            </a:r>
            <a:endParaRPr lang="ko-KR" altLang="en-US" b="1" dirty="0"/>
          </a:p>
        </p:txBody>
      </p:sp>
      <p:pic>
        <p:nvPicPr>
          <p:cNvPr id="3075" name="Picture 3" descr="C:\Users\ok\Desktop\수강신청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71" y="1484784"/>
            <a:ext cx="44901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4572000" y="1916832"/>
            <a:ext cx="2645448" cy="1440160"/>
          </a:xfrm>
          <a:prstGeom prst="wedgeRoundRectCallout">
            <a:avLst>
              <a:gd name="adj1" fmla="val -99507"/>
              <a:gd name="adj2" fmla="val -460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메인화면에서</a:t>
            </a:r>
            <a:endParaRPr lang="en-US" altLang="ko-KR" sz="1200" b="1" dirty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사례로 배우는 아동학대 신고</a:t>
            </a:r>
            <a:r>
              <a:rPr lang="en-US" altLang="ko-KR" sz="1200" b="1" dirty="0" smtClean="0"/>
              <a:t>’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 중 한 가지 선택하여 클릭한 후</a:t>
            </a:r>
            <a:r>
              <a:rPr lang="en-US" altLang="ko-KR" sz="1200" b="1" dirty="0" smtClean="0"/>
              <a:t>,</a:t>
            </a:r>
          </a:p>
          <a:p>
            <a:endParaRPr lang="en-US" altLang="ko-KR" sz="1200" b="1" dirty="0"/>
          </a:p>
          <a:p>
            <a:r>
              <a:rPr lang="ko-KR" altLang="en-US" sz="1200" b="1" dirty="0" smtClean="0"/>
              <a:t>수강신청 버튼을 누른다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749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수강 신청</a:t>
            </a:r>
            <a:endParaRPr lang="ko-KR" altLang="en-US" b="1" dirty="0"/>
          </a:p>
        </p:txBody>
      </p:sp>
      <p:pic>
        <p:nvPicPr>
          <p:cNvPr id="4098" name="Picture 2" descr="C:\Users\ok\Desktop\수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382992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148064" y="3140968"/>
            <a:ext cx="1951557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수강신청 후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smtClean="0"/>
              <a:t>학습하</a:t>
            </a:r>
            <a:r>
              <a:rPr lang="ko-KR" altLang="en-US" sz="1200" b="1" dirty="0"/>
              <a:t>기</a:t>
            </a:r>
            <a:r>
              <a:rPr lang="ko-KR" altLang="en-US" sz="1200" b="1" dirty="0" smtClean="0"/>
              <a:t> 버튼을 누르고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학습 진행합니다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pic>
        <p:nvPicPr>
          <p:cNvPr id="4099" name="Picture 3" descr="C:\Users\ok\Desktop\강의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07" y="4293096"/>
            <a:ext cx="3954343" cy="227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038306" y="5661248"/>
            <a:ext cx="3062086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이후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각 </a:t>
            </a:r>
            <a:r>
              <a:rPr lang="ko-KR" altLang="en-US" sz="1200" b="1" dirty="0" err="1" smtClean="0"/>
              <a:t>차시별</a:t>
            </a:r>
            <a:r>
              <a:rPr lang="ko-KR" altLang="en-US" sz="1200" b="1" dirty="0" smtClean="0"/>
              <a:t> 강의보기 버튼 클릭하여 </a:t>
            </a:r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회차</a:t>
            </a:r>
            <a:r>
              <a:rPr lang="ko-KR" altLang="en-US" sz="1200" b="1" dirty="0" smtClean="0"/>
              <a:t> 교육까지 듣습니다</a:t>
            </a:r>
            <a:r>
              <a:rPr lang="en-US" altLang="ko-KR" sz="1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923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67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  <p:pic>
        <p:nvPicPr>
          <p:cNvPr id="14339" name="Picture 3" descr="C:\Users\ok\Desktop\내정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60334"/>
            <a:ext cx="6046068" cy="340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79511" y="3284984"/>
            <a:ext cx="2734879" cy="460437"/>
          </a:xfrm>
          <a:prstGeom prst="wedgeRoundRectCallout">
            <a:avLst>
              <a:gd name="adj1" fmla="val 59081"/>
              <a:gd name="adj2" fmla="val 5413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온라인학습</a:t>
            </a:r>
            <a:r>
              <a:rPr lang="en-US" altLang="ko-KR" sz="1200" b="1" dirty="0"/>
              <a:t>&gt;</a:t>
            </a:r>
            <a:r>
              <a:rPr lang="ko-KR" altLang="en-US" sz="1200" b="1" dirty="0" err="1" smtClean="0"/>
              <a:t>내정보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14056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67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454336" y="3270789"/>
            <a:ext cx="2734879" cy="460437"/>
          </a:xfrm>
          <a:prstGeom prst="wedgeRoundRectCallout">
            <a:avLst>
              <a:gd name="adj1" fmla="val 62838"/>
              <a:gd name="adj2" fmla="val -388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수강강좌</a:t>
            </a:r>
            <a:r>
              <a:rPr lang="en-US" altLang="ko-KR" sz="1200" b="1" dirty="0" smtClean="0"/>
              <a:t>-</a:t>
            </a:r>
            <a:r>
              <a:rPr lang="ko-KR" altLang="en-US" sz="1200" b="1" dirty="0" smtClean="0"/>
              <a:t>종료된 강좌에서 수료증 발급합니다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pic>
        <p:nvPicPr>
          <p:cNvPr id="14340" name="Picture 4" descr="C:\Users\ok\Desktop\캡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01964"/>
            <a:ext cx="5324847" cy="325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827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980728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2) </a:t>
            </a:r>
            <a:r>
              <a:rPr lang="ko-KR" altLang="en-US" sz="3000" b="1" dirty="0" smtClean="0"/>
              <a:t>경기도 지식캠퍼스 안내</a:t>
            </a:r>
            <a:endParaRPr lang="ko-KR" altLang="en-US" sz="3000" b="1" dirty="0"/>
          </a:p>
        </p:txBody>
      </p:sp>
      <p:sp>
        <p:nvSpPr>
          <p:cNvPr id="9" name="직사각형 8"/>
          <p:cNvSpPr/>
          <p:nvPr/>
        </p:nvSpPr>
        <p:spPr>
          <a:xfrm>
            <a:off x="1187624" y="1827866"/>
            <a:ext cx="698477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300" dirty="0" err="1"/>
              <a:t>ㅇ</a:t>
            </a:r>
            <a:r>
              <a:rPr lang="ko-KR" altLang="en-US" sz="1300" dirty="0"/>
              <a:t>　</a:t>
            </a:r>
            <a:r>
              <a:rPr lang="ko-KR" altLang="en-US" sz="1300" dirty="0" err="1"/>
              <a:t>영상명</a:t>
            </a:r>
            <a:r>
              <a:rPr lang="ko-KR" altLang="en-US" sz="1300" dirty="0"/>
              <a:t> </a:t>
            </a:r>
            <a:r>
              <a:rPr lang="en-US" altLang="ko-KR" sz="1300" dirty="0"/>
              <a:t>: [</a:t>
            </a:r>
            <a:r>
              <a:rPr lang="ko-KR" altLang="en-US" sz="1300" dirty="0"/>
              <a:t>아동학대</a:t>
            </a:r>
            <a:r>
              <a:rPr lang="en-US" altLang="ko-KR" sz="1300" dirty="0"/>
              <a:t>] </a:t>
            </a:r>
            <a:r>
              <a:rPr lang="ko-KR" altLang="en-US" sz="1300" dirty="0"/>
              <a:t>당신에게 보내는 간절한 신호 </a:t>
            </a:r>
            <a:r>
              <a:rPr lang="en-US" altLang="ko-KR" sz="1300" dirty="0"/>
              <a:t>(</a:t>
            </a:r>
            <a:r>
              <a:rPr lang="ko-KR" altLang="en-US" sz="1300" dirty="0"/>
              <a:t>재생시간 </a:t>
            </a:r>
            <a:r>
              <a:rPr lang="en-US" altLang="ko-KR" sz="1300" dirty="0"/>
              <a:t>60</a:t>
            </a:r>
            <a:r>
              <a:rPr lang="ko-KR" altLang="en-US" sz="1300" dirty="0"/>
              <a:t>분</a:t>
            </a:r>
            <a:r>
              <a:rPr lang="en-US" altLang="ko-KR" sz="1300" dirty="0"/>
              <a:t>, </a:t>
            </a:r>
            <a:r>
              <a:rPr lang="ko-KR" altLang="en-US" sz="1300" dirty="0"/>
              <a:t>인정시간 </a:t>
            </a:r>
            <a:r>
              <a:rPr lang="en-US" altLang="ko-KR" sz="1300" dirty="0"/>
              <a:t>1</a:t>
            </a:r>
            <a:r>
              <a:rPr lang="ko-KR" altLang="en-US" sz="1300" dirty="0"/>
              <a:t>시간</a:t>
            </a:r>
            <a:r>
              <a:rPr lang="en-US" altLang="ko-KR" sz="1300" dirty="0" smtClean="0"/>
              <a:t>)</a:t>
            </a:r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 smtClean="0"/>
          </a:p>
          <a:p>
            <a:pPr fontAlgn="base"/>
            <a:r>
              <a:rPr lang="ko-KR" altLang="en-US" sz="1400" dirty="0" smtClean="0"/>
              <a:t>   * </a:t>
            </a:r>
            <a:r>
              <a:rPr lang="ko-KR" altLang="en-US" sz="1400" dirty="0"/>
              <a:t>신고의무자 </a:t>
            </a:r>
            <a:r>
              <a:rPr lang="ko-KR" altLang="en-US" sz="1400" dirty="0" smtClean="0"/>
              <a:t>또는 예방교육 </a:t>
            </a:r>
            <a:r>
              <a:rPr lang="ko-KR" altLang="en-US" sz="1400" dirty="0" smtClean="0"/>
              <a:t>실적 </a:t>
            </a:r>
            <a:r>
              <a:rPr lang="ko-KR" altLang="en-US" sz="1400" dirty="0"/>
              <a:t>인정 </a:t>
            </a:r>
          </a:p>
          <a:p>
            <a:pPr fontAlgn="base"/>
            <a:endParaRPr lang="en-US" altLang="ko-KR" sz="1300" dirty="0" smtClean="0"/>
          </a:p>
          <a:p>
            <a:pPr fontAlgn="base"/>
            <a:r>
              <a:rPr lang="ko-KR" altLang="en-US" sz="1400" dirty="0" err="1"/>
              <a:t>ㅇ</a:t>
            </a:r>
            <a:r>
              <a:rPr lang="ko-KR" altLang="en-US" sz="1400" dirty="0"/>
              <a:t>　</a:t>
            </a:r>
            <a:r>
              <a:rPr lang="ko-KR" altLang="en-US" sz="1400" dirty="0" err="1"/>
              <a:t>영상명</a:t>
            </a:r>
            <a:r>
              <a:rPr lang="ko-KR" altLang="en-US" sz="1400" dirty="0"/>
              <a:t> </a:t>
            </a:r>
            <a:r>
              <a:rPr lang="en-US" altLang="ko-KR" sz="1400" dirty="0"/>
              <a:t>: [</a:t>
            </a:r>
            <a:r>
              <a:rPr lang="ko-KR" altLang="en-US" sz="1400" dirty="0"/>
              <a:t>아이 시그널</a:t>
            </a:r>
            <a:r>
              <a:rPr lang="en-US" altLang="ko-KR" sz="1400" dirty="0"/>
              <a:t>]</a:t>
            </a:r>
            <a:r>
              <a:rPr lang="ko-KR" altLang="en-US" sz="1400" dirty="0"/>
              <a:t>아동학대 신고의무자 교육 </a:t>
            </a:r>
            <a:r>
              <a:rPr lang="en-US" altLang="ko-KR" sz="1400" dirty="0"/>
              <a:t>(</a:t>
            </a:r>
            <a:r>
              <a:rPr lang="ko-KR" altLang="en-US" sz="1400" dirty="0"/>
              <a:t>재생시간 </a:t>
            </a:r>
            <a:r>
              <a:rPr lang="en-US" altLang="ko-KR" sz="1400" dirty="0"/>
              <a:t>60</a:t>
            </a:r>
            <a:r>
              <a:rPr lang="ko-KR" altLang="en-US" sz="1400" dirty="0"/>
              <a:t>분</a:t>
            </a:r>
            <a:r>
              <a:rPr lang="en-US" altLang="ko-KR" sz="1400" dirty="0"/>
              <a:t>, </a:t>
            </a:r>
            <a:r>
              <a:rPr lang="ko-KR" altLang="en-US" sz="1400" dirty="0"/>
              <a:t>인정시간 </a:t>
            </a:r>
            <a:r>
              <a:rPr lang="en-US" altLang="ko-KR" sz="1400" dirty="0"/>
              <a:t>1</a:t>
            </a:r>
            <a:r>
              <a:rPr lang="ko-KR" altLang="en-US" sz="1400" dirty="0"/>
              <a:t>시간</a:t>
            </a:r>
            <a:r>
              <a:rPr lang="en-US" altLang="ko-KR" sz="1400" dirty="0"/>
              <a:t>)</a:t>
            </a:r>
            <a:endParaRPr lang="ko-KR" altLang="en-US" sz="14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/>
          </a:p>
          <a:p>
            <a:pPr fontAlgn="base"/>
            <a:endParaRPr lang="en-US" altLang="ko-KR" sz="1300" dirty="0" smtClean="0"/>
          </a:p>
          <a:p>
            <a:pPr fontAlgn="base"/>
            <a:endParaRPr lang="en-US" altLang="ko-KR" sz="1300" dirty="0" smtClean="0"/>
          </a:p>
          <a:p>
            <a:pPr fontAlgn="base"/>
            <a:r>
              <a:rPr lang="en-US" altLang="ko-KR" sz="1300" dirty="0" smtClean="0"/>
              <a:t>   </a:t>
            </a:r>
            <a:r>
              <a:rPr lang="ko-KR" altLang="en-US" sz="1400" dirty="0"/>
              <a:t>* </a:t>
            </a:r>
            <a:r>
              <a:rPr lang="ko-KR" altLang="en-US" sz="1400" dirty="0"/>
              <a:t>* 신고의무자 또는 예방교육 실적 인정 </a:t>
            </a:r>
            <a:endParaRPr lang="ko-KR" altLang="en-US" sz="1400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187926"/>
              </p:ext>
            </p:extLst>
          </p:nvPr>
        </p:nvGraphicFramePr>
        <p:xfrm>
          <a:off x="1921025" y="2193176"/>
          <a:ext cx="5256583" cy="1324102"/>
        </p:xfrm>
        <a:graphic>
          <a:graphicData uri="http://schemas.openxmlformats.org/drawingml/2006/table">
            <a:tbl>
              <a:tblPr/>
              <a:tblGrid>
                <a:gridCol w="2434951"/>
                <a:gridCol w="2821632"/>
              </a:tblGrid>
              <a:tr h="132410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- 1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아동학대란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?(13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- 2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 관련 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(17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- 3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 신고방법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(16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- 4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피해아동 보호절차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(14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9" name="_x171178368" descr="EMB000033b03f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803" y="2202084"/>
            <a:ext cx="2198494" cy="128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928524"/>
              </p:ext>
            </p:extLst>
          </p:nvPr>
        </p:nvGraphicFramePr>
        <p:xfrm>
          <a:off x="1873424" y="4437710"/>
          <a:ext cx="5434880" cy="1319022"/>
        </p:xfrm>
        <a:graphic>
          <a:graphicData uri="http://schemas.openxmlformats.org/drawingml/2006/table">
            <a:tbl>
              <a:tblPr/>
              <a:tblGrid>
                <a:gridCol w="2460814"/>
                <a:gridCol w="2974066"/>
              </a:tblGrid>
              <a:tr h="131902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- 1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아동학대의 이해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(13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en-US" altLang="ko-KR" sz="13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(12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- 3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아동학대 관련법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None/>
                      </a:pPr>
                      <a:r>
                        <a:rPr lang="en-US" altLang="ko-KR" sz="13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- 4</a:t>
                      </a: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차시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사례로 배우는 아동학대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_x171178528" descr="EMB000033b03f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637" y="4447582"/>
            <a:ext cx="2282825" cy="128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562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1411</Words>
  <Application>Microsoft Office PowerPoint</Application>
  <PresentationFormat>화면 슬라이드 쇼(4:3)</PresentationFormat>
  <Paragraphs>282</Paragraphs>
  <Slides>39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3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ok</dc:creator>
  <cp:lastModifiedBy>업무망</cp:lastModifiedBy>
  <cp:revision>49</cp:revision>
  <dcterms:created xsi:type="dcterms:W3CDTF">2019-02-26T03:44:27Z</dcterms:created>
  <dcterms:modified xsi:type="dcterms:W3CDTF">2019-09-23T11:28:08Z</dcterms:modified>
</cp:coreProperties>
</file>