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374" r:id="rId3"/>
    <p:sldId id="370" r:id="rId4"/>
    <p:sldId id="371" r:id="rId5"/>
    <p:sldId id="372" r:id="rId6"/>
    <p:sldId id="379" r:id="rId7"/>
    <p:sldId id="378" r:id="rId8"/>
    <p:sldId id="375" r:id="rId9"/>
    <p:sldId id="377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291" r:id="rId2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322A7"/>
    <a:srgbClr val="0153A9"/>
    <a:srgbClr val="FE854E"/>
    <a:srgbClr val="BFE6F5"/>
    <a:srgbClr val="FF6340"/>
    <a:srgbClr val="FF643E"/>
    <a:srgbClr val="18296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4816" autoAdjust="0"/>
  </p:normalViewPr>
  <p:slideViewPr>
    <p:cSldViewPr>
      <p:cViewPr varScale="1">
        <p:scale>
          <a:sx n="74" d="100"/>
          <a:sy n="74" d="100"/>
        </p:scale>
        <p:origin x="26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2F5A077-C4CA-445F-826B-8E0300184BDE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13822B89-9ED5-4A59-AECC-8F8E167D48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84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039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22B89-9ED5-4A59-AECC-8F8E167D48E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5273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179512" y="5373215"/>
            <a:ext cx="8712968" cy="1008111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2021-05-06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29.png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63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43281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275856" y="1957786"/>
            <a:ext cx="7117278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사전예약관리</a:t>
            </a:r>
            <a:r>
              <a:rPr lang="en-US" altLang="ko-KR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(</a:t>
            </a:r>
            <a:r>
              <a:rPr lang="ko-KR" altLang="en-US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의료기관</a:t>
            </a:r>
            <a:r>
              <a:rPr lang="en-US" altLang="ko-KR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) </a:t>
            </a:r>
            <a:r>
              <a:rPr lang="ko-KR" altLang="en-US" sz="20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사용방법 매뉴얼</a:t>
            </a:r>
            <a:endParaRPr lang="en-US" altLang="ko-KR" sz="2000" dirty="0" smtClean="0">
              <a:solidFill>
                <a:schemeClr val="bg1"/>
              </a:solidFill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460177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코로나 </a:t>
            </a:r>
            <a:r>
              <a:rPr lang="en-US" altLang="ko-KR" sz="32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19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COPYRIGHT ⓒ 2021 </a:t>
              </a:r>
              <a:r>
                <a:rPr lang="ko-KR" alt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ALL RIGHTS RESERVED</a:t>
              </a:r>
              <a:r>
                <a: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.</a:t>
              </a:r>
            </a:p>
            <a:p>
              <a:pPr algn="l"/>
              <a:r>
                <a:rPr lang="ko-KR" alt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해당 매뉴얼의 모든 저작권은 </a:t>
              </a:r>
              <a:r>
                <a: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2021 </a:t>
              </a:r>
              <a:r>
                <a:rPr lang="ko-KR" alt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6" name="제목 1"/>
          <p:cNvSpPr txBox="1">
            <a:spLocks/>
          </p:cNvSpPr>
          <p:nvPr/>
        </p:nvSpPr>
        <p:spPr>
          <a:xfrm>
            <a:off x="829483" y="1248680"/>
            <a:ext cx="8351029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60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사전예약관리</a:t>
            </a:r>
            <a:r>
              <a:rPr lang="en-US" altLang="ko-KR" sz="360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360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</a:t>
            </a:r>
            <a:r>
              <a:rPr lang="en-US" altLang="ko-KR" sz="360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360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사용방법 매뉴얼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4427984" y="1785561"/>
            <a:ext cx="299005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b="1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예방접종등록</a:t>
            </a:r>
            <a:endParaRPr lang="ko-KR" altLang="en-US" sz="3200" b="1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871192" y="1484784"/>
            <a:ext cx="468560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836241" y="2708920"/>
            <a:ext cx="406794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접종센터 시스템 사용방법</a:t>
            </a:r>
            <a:r>
              <a:rPr lang="en-US" altLang="ko-KR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 </a:t>
            </a:r>
            <a:r>
              <a:rPr lang="ko-KR" altLang="en-US" sz="1000" dirty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382214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939891" y="5536282"/>
            <a:ext cx="7264217" cy="44068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질병보건통합관리시스템 로그인 후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메뉴보기에서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ʻ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예방접종관리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등록시스템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ʼ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메뉴를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클릭합니다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971600" y="2797554"/>
            <a:ext cx="1132845" cy="125773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메뉴 선택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11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" b="5481"/>
          <a:stretch/>
        </p:blipFill>
        <p:spPr>
          <a:xfrm>
            <a:off x="683568" y="980728"/>
            <a:ext cx="7920880" cy="41397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모서리가 둥근 직사각형 13"/>
          <p:cNvSpPr/>
          <p:nvPr/>
        </p:nvSpPr>
        <p:spPr>
          <a:xfrm>
            <a:off x="901932" y="2115614"/>
            <a:ext cx="1029859" cy="14861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565082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25511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36712"/>
            <a:ext cx="7992887" cy="4464496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950912" y="5428206"/>
            <a:ext cx="7264217" cy="5930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화면입니다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성명 혹은 주민등록번호 중 최소 한가지 이상을 입력하여 피접종자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접종대상자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를 조회합니다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endParaRPr lang="en-US" altLang="ko-KR" sz="11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대상자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조회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12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755576" y="1484784"/>
            <a:ext cx="3049565" cy="346717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3300" y="1245743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789815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21836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06" y="879941"/>
            <a:ext cx="7989829" cy="4384095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823570" y="5332665"/>
            <a:ext cx="7818620" cy="105183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검색결과를 확인 후 접종대상자를 선택하면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대상자 여부를 확인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사전예약이 완료된 경우 대상자 확인이 가능</a:t>
            </a:r>
            <a:endParaRPr lang="en-US" altLang="ko-KR" sz="1100" b="1" dirty="0" smtClean="0">
              <a:solidFill>
                <a:srgbClr val="FF0000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접종대상자 예진결과를 저장 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(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연기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예방접종금기를 선택 후 저장하면 접종등록은 불가능 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.)</a:t>
            </a:r>
          </a:p>
          <a:p>
            <a:pPr algn="l">
              <a:lnSpc>
                <a:spcPct val="150000"/>
              </a:lnSpc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추후 예방접종이 가능한 경우 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가능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 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으로 변경하면 됩니다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1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대상자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정보 저장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13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08510" y="3863126"/>
            <a:ext cx="2971401" cy="57398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773498" y="1604002"/>
            <a:ext cx="3093108" cy="348118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08511" y="3616905"/>
            <a:ext cx="242275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1223" y="1485740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31" y="2547486"/>
            <a:ext cx="1639437" cy="195171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95" y="904423"/>
            <a:ext cx="4798409" cy="262288"/>
          </a:xfrm>
          <a:prstGeom prst="rect">
            <a:avLst/>
          </a:prstGeom>
        </p:spPr>
      </p:pic>
      <p:sp>
        <p:nvSpPr>
          <p:cNvPr id="22" name="제목 1"/>
          <p:cNvSpPr txBox="1">
            <a:spLocks/>
          </p:cNvSpPr>
          <p:nvPr/>
        </p:nvSpPr>
        <p:spPr>
          <a:xfrm>
            <a:off x="2313625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5970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29" y="879565"/>
            <a:ext cx="7992108" cy="4406537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950912" y="5342027"/>
            <a:ext cx="7725544" cy="81636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Font typeface="+mj-lt"/>
              <a:buAutoNum type="arabicParenR" startAt="3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접종대상자로 확인된 사람은 예방접종 등록이 활성화됩니다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 startAt="3"/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[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예진표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]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버튼은 서면으로 작성한 예진표를 질병관리청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DB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에 등록 하여 보관할 수 있는 기능입니다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-&gt;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서면으로 작성한 예진표를 저장 하고자 하는 의료기관은 예진표를 스캔 하여 저장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 등록</a:t>
            </a:r>
            <a:r>
              <a:rPr lang="en-US" altLang="ko-KR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(1/2)</a:t>
            </a:r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14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245783" y="1650723"/>
            <a:ext cx="467040" cy="160659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020521" y="1752030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841522" y="1556729"/>
            <a:ext cx="2872788" cy="1534814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731324" y="1417053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31" y="2547486"/>
            <a:ext cx="1639437" cy="195171"/>
          </a:xfrm>
          <a:prstGeom prst="rect">
            <a:avLst/>
          </a:prstGeom>
        </p:spPr>
      </p:pic>
      <p:sp>
        <p:nvSpPr>
          <p:cNvPr id="20" name="제목 1"/>
          <p:cNvSpPr txBox="1">
            <a:spLocks/>
          </p:cNvSpPr>
          <p:nvPr/>
        </p:nvSpPr>
        <p:spPr>
          <a:xfrm>
            <a:off x="219573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95" y="904423"/>
            <a:ext cx="4567049" cy="2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29" y="879565"/>
            <a:ext cx="7992108" cy="4406537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950912" y="5463995"/>
            <a:ext cx="7725544" cy="6055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Font typeface="+mj-lt"/>
              <a:buAutoNum type="arabicParenR" startAt="5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정보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백신정보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예진의사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접종자명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접종일자 등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입력 후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[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]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버튼을 클릭하여 접종을 등록하면</a:t>
            </a:r>
            <a:endParaRPr lang="en-US" altLang="ko-KR" sz="11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 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접종기록 등록이 완료됩니다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 등록</a:t>
            </a:r>
            <a:r>
              <a:rPr lang="en-US" altLang="ko-KR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(2/2)</a:t>
            </a:r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15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207848" y="1638170"/>
            <a:ext cx="384541" cy="199340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21067" y="1453074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936274" y="1892262"/>
            <a:ext cx="2656115" cy="11992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31" y="2547486"/>
            <a:ext cx="1639437" cy="195171"/>
          </a:xfrm>
          <a:prstGeom prst="rect">
            <a:avLst/>
          </a:prstGeom>
        </p:spPr>
      </p:pic>
      <p:sp>
        <p:nvSpPr>
          <p:cNvPr id="18" name="제목 1"/>
          <p:cNvSpPr txBox="1">
            <a:spLocks/>
          </p:cNvSpPr>
          <p:nvPr/>
        </p:nvSpPr>
        <p:spPr>
          <a:xfrm>
            <a:off x="219573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95" y="904423"/>
            <a:ext cx="4567049" cy="2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14" y="984527"/>
            <a:ext cx="8058167" cy="4138364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950912" y="5336713"/>
            <a:ext cx="7725544" cy="81636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Font typeface="+mj-lt"/>
              <a:buAutoNum type="arabicParenR" startAt="6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예방접종대상자의 등록된 접종정보는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예방접종내역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에서 확인이 가능합니다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b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</a:br>
            <a:r>
              <a:rPr lang="en-US" altLang="ko-KR" sz="110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우측 예방접종내역을 클릭하면 좌측 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등록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＇</a:t>
            </a:r>
            <a:r>
              <a:rPr lang="ko-KR" altLang="en-US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화면에서 수정 및 삭제 가능합니다</a:t>
            </a:r>
            <a:r>
              <a:rPr lang="en-US" altLang="ko-KR" sz="110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Font typeface="+mj-lt"/>
              <a:buAutoNum type="arabicParenR" startAt="6"/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차 예방접종을 완료 후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[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내역 확인서 발급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]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버튼을 클릭하면 확인서를 발급받을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 수정 및 확인서 발급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16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308304" y="1802674"/>
            <a:ext cx="1173845" cy="23513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695275" y="1659101"/>
            <a:ext cx="1856542" cy="74446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220027" y="1677890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141" y="2450970"/>
            <a:ext cx="2583305" cy="2869300"/>
          </a:xfrm>
          <a:prstGeom prst="rect">
            <a:avLst/>
          </a:prstGeom>
        </p:spPr>
      </p:pic>
      <p:sp>
        <p:nvSpPr>
          <p:cNvPr id="18" name="오른쪽 화살표 2"/>
          <p:cNvSpPr>
            <a:spLocks noChangeArrowheads="1"/>
          </p:cNvSpPr>
          <p:nvPr/>
        </p:nvSpPr>
        <p:spPr bwMode="auto">
          <a:xfrm rot="5400000">
            <a:off x="7580303" y="2269689"/>
            <a:ext cx="680314" cy="247650"/>
          </a:xfrm>
          <a:prstGeom prst="rightArrow">
            <a:avLst>
              <a:gd name="adj1" fmla="val 50000"/>
              <a:gd name="adj2" fmla="val 50302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endParaRPr lang="ko-KR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533660" y="1500131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6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31" y="2547486"/>
            <a:ext cx="1639437" cy="195171"/>
          </a:xfrm>
          <a:prstGeom prst="rect">
            <a:avLst/>
          </a:prstGeom>
        </p:spPr>
      </p:pic>
      <p:sp>
        <p:nvSpPr>
          <p:cNvPr id="21" name="제목 1"/>
          <p:cNvSpPr txBox="1">
            <a:spLocks/>
          </p:cNvSpPr>
          <p:nvPr/>
        </p:nvSpPr>
        <p:spPr>
          <a:xfrm>
            <a:off x="303307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441" y="991296"/>
            <a:ext cx="4418615" cy="2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9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88" y="978806"/>
            <a:ext cx="8058167" cy="4285511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882735" y="5331257"/>
            <a:ext cx="7725544" cy="81636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Font typeface="+mj-lt"/>
              <a:buAutoNum type="arabicParenR" startAt="8"/>
            </a:pP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접종기관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일자별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접종현황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및 백신보유현황을 확인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/>
            </a:r>
            <a:b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</a:b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화면의 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 사용량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과 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백신 사용량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이 틀린 경우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내역을 더블 클릭하거나 백신사용량 수정버튼을 클릭하면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일자별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접종현황 팝업이 나타납니다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백신사용량과 수정사유를 입력하여 백신 사용량을 수정할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53370" y="260648"/>
            <a:ext cx="461262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접종기관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8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일자별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ko-KR" altLang="en-US" sz="18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접종현황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17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936051" y="3519919"/>
            <a:ext cx="4589639" cy="1376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2"/>
          <p:cNvSpPr>
            <a:spLocks noChangeArrowheads="1"/>
          </p:cNvSpPr>
          <p:nvPr/>
        </p:nvSpPr>
        <p:spPr bwMode="auto">
          <a:xfrm rot="10800000">
            <a:off x="3439503" y="3475116"/>
            <a:ext cx="680314" cy="247650"/>
          </a:xfrm>
          <a:prstGeom prst="rightArrow">
            <a:avLst>
              <a:gd name="adj1" fmla="val 50000"/>
              <a:gd name="adj2" fmla="val 50302"/>
            </a:avLst>
          </a:prstGeom>
          <a:solidFill>
            <a:srgbClr val="FF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3866266" y="3149677"/>
            <a:ext cx="4668133" cy="1396198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36" y="2206474"/>
            <a:ext cx="2487360" cy="271348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5" name="모서리가 둥근 직사각형 14"/>
          <p:cNvSpPr/>
          <p:nvPr/>
        </p:nvSpPr>
        <p:spPr>
          <a:xfrm>
            <a:off x="936325" y="3980702"/>
            <a:ext cx="2377635" cy="88369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727653" y="2927274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8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28880" y="3802031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8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  <p:sp>
        <p:nvSpPr>
          <p:cNvPr id="24" name="제목 1"/>
          <p:cNvSpPr txBox="1">
            <a:spLocks/>
          </p:cNvSpPr>
          <p:nvPr/>
        </p:nvSpPr>
        <p:spPr>
          <a:xfrm>
            <a:off x="3105085" y="318300"/>
            <a:ext cx="446512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41" y="991296"/>
            <a:ext cx="4418615" cy="2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7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882735" y="5415052"/>
            <a:ext cx="7725544" cy="6103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접종관리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-&gt;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예방접종내역을 클릭합니다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해당기관에서 등록한 개인별 예방접종내역을 확인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53370" y="260648"/>
            <a:ext cx="461262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접종일자별</a:t>
            </a:r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등록내역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18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633534" y="946312"/>
            <a:ext cx="7954493" cy="4311315"/>
            <a:chOff x="653786" y="941311"/>
            <a:chExt cx="7954493" cy="4311315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941311"/>
              <a:ext cx="7924711" cy="4311315"/>
            </a:xfrm>
            <a:prstGeom prst="rect">
              <a:avLst/>
            </a:prstGeom>
          </p:spPr>
        </p:pic>
        <p:sp>
          <p:nvSpPr>
            <p:cNvPr id="21" name="모서리가 둥근 직사각형 20"/>
            <p:cNvSpPr/>
            <p:nvPr/>
          </p:nvSpPr>
          <p:spPr>
            <a:xfrm>
              <a:off x="2555776" y="1216058"/>
              <a:ext cx="771886" cy="179109"/>
            </a:xfrm>
            <a:prstGeom prst="roundRect">
              <a:avLst>
                <a:gd name="adj" fmla="val 2161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모서리가 둥근 직사각형 21"/>
            <p:cNvSpPr/>
            <p:nvPr/>
          </p:nvSpPr>
          <p:spPr>
            <a:xfrm>
              <a:off x="748290" y="1988840"/>
              <a:ext cx="7782968" cy="358434"/>
            </a:xfrm>
            <a:prstGeom prst="roundRect">
              <a:avLst>
                <a:gd name="adj" fmla="val 2161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2396411" y="1053632"/>
              <a:ext cx="256223" cy="2462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000" dirty="0" smtClean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653786" y="1826414"/>
              <a:ext cx="256223" cy="24622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000" dirty="0">
                  <a:solidFill>
                    <a:srgbClr val="FF0000"/>
                  </a:solidFill>
                </a:rPr>
                <a:t>2</a:t>
              </a:r>
              <a:endParaRPr lang="en-US" altLang="ko-KR" sz="1000" dirty="0" smtClean="0">
                <a:solidFill>
                  <a:srgbClr val="FF0000"/>
                </a:solidFill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2276" y="965262"/>
              <a:ext cx="4095748" cy="595222"/>
            </a:xfrm>
            <a:prstGeom prst="rect">
              <a:avLst/>
            </a:prstGeom>
          </p:spPr>
        </p:pic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27545" y="950531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smtClean="0">
                <a:solidFill>
                  <a:srgbClr val="FF0000"/>
                </a:solidFill>
              </a:rPr>
              <a:t>1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6320" y="1255528"/>
            <a:ext cx="769536" cy="117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2601028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189466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4139952" y="1884283"/>
            <a:ext cx="3410349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871192" y="1484784"/>
            <a:ext cx="57606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3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716016" y="2708920"/>
            <a:ext cx="406794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100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접종센터 </a:t>
            </a:r>
            <a:r>
              <a:rPr lang="ko-KR" altLang="en-US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시스템 사용방법</a:t>
            </a:r>
            <a:r>
              <a:rPr lang="en-US" altLang="ko-KR" sz="10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 </a:t>
            </a:r>
            <a:r>
              <a:rPr lang="ko-KR" altLang="en-US" sz="1000" dirty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330049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50191" y="1"/>
            <a:ext cx="2693809" cy="6857999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442030" y="857219"/>
            <a:ext cx="5498122" cy="291806"/>
          </a:xfrm>
          <a:custGeom>
            <a:avLst/>
            <a:gdLst>
              <a:gd name="connsiteX0" fmla="*/ 0 w 5498122"/>
              <a:gd name="connsiteY0" fmla="*/ 0 h 291806"/>
              <a:gd name="connsiteX1" fmla="*/ 5489112 w 5498122"/>
              <a:gd name="connsiteY1" fmla="*/ 0 h 291806"/>
              <a:gd name="connsiteX2" fmla="*/ 5341870 w 5498122"/>
              <a:gd name="connsiteY2" fmla="*/ 140659 h 291806"/>
              <a:gd name="connsiteX3" fmla="*/ 5498122 w 5498122"/>
              <a:gd name="connsiteY3" fmla="*/ 289924 h 291806"/>
              <a:gd name="connsiteX4" fmla="*/ 5498122 w 5498122"/>
              <a:gd name="connsiteY4" fmla="*/ 291806 h 291806"/>
              <a:gd name="connsiteX5" fmla="*/ 0 w 5498122"/>
              <a:gd name="connsiteY5" fmla="*/ 291806 h 29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98122" h="291806">
                <a:moveTo>
                  <a:pt x="0" y="0"/>
                </a:moveTo>
                <a:lnTo>
                  <a:pt x="5489112" y="0"/>
                </a:lnTo>
                <a:lnTo>
                  <a:pt x="5341870" y="140659"/>
                </a:lnTo>
                <a:lnTo>
                  <a:pt x="5498122" y="289924"/>
                </a:lnTo>
                <a:lnTo>
                  <a:pt x="5498122" y="291806"/>
                </a:lnTo>
                <a:lnTo>
                  <a:pt x="0" y="291806"/>
                </a:lnTo>
                <a:close/>
              </a:path>
            </a:pathLst>
          </a:cu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72300" y="260648"/>
            <a:ext cx="165563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목차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  |   </a:t>
            </a: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543041" y="960350"/>
            <a:ext cx="2516791" cy="60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 dirty="0" smtClean="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1. </a:t>
            </a:r>
            <a:r>
              <a:rPr lang="ko-KR" altLang="en-US" sz="1400" dirty="0" smtClean="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사전예약관리</a:t>
            </a:r>
            <a:r>
              <a:rPr lang="en-US" altLang="ko-KR" sz="1400" dirty="0" smtClean="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400" dirty="0" smtClean="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의료기관</a:t>
            </a:r>
            <a:r>
              <a:rPr lang="en-US" altLang="ko-KR" sz="1400" dirty="0" smtClean="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5141731" y="891992"/>
            <a:ext cx="745594" cy="230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dirty="0" smtClean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PAGE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1" name="제목 1"/>
          <p:cNvSpPr txBox="1">
            <a:spLocks/>
          </p:cNvSpPr>
          <p:nvPr/>
        </p:nvSpPr>
        <p:spPr>
          <a:xfrm>
            <a:off x="1230540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100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1000" smtClean="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사전예약관리</a:t>
            </a:r>
            <a:r>
              <a:rPr lang="en-US" altLang="ko-KR" sz="1000" smtClean="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(</a:t>
            </a:r>
            <a:r>
              <a:rPr lang="ko-KR" altLang="en-US" sz="1000" smtClean="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의료기관</a:t>
            </a:r>
            <a:r>
              <a:rPr lang="en-US" altLang="ko-KR" sz="1000" smtClean="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)</a:t>
            </a:r>
            <a:r>
              <a:rPr lang="ko-KR" altLang="en-US" sz="1000" smtClean="0"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 사용방법 매뉴얼</a:t>
            </a:r>
            <a:endParaRPr lang="en-US" altLang="ko-KR" sz="1000" dirty="0"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  <p:sp>
        <p:nvSpPr>
          <p:cNvPr id="32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01</a:t>
            </a: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648091" y="1440119"/>
            <a:ext cx="3092855" cy="1316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r>
              <a:rPr lang="ko-KR" altLang="en-US" sz="10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메뉴선택</a:t>
            </a:r>
            <a:endParaRPr lang="en-US" altLang="ko-KR" sz="10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2.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예약정보설정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3.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예약대상자관리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endParaRPr lang="ko-KR" altLang="en-US" sz="10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endParaRPr lang="ko-KR" altLang="en-US" sz="10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3301983" y="1202962"/>
            <a:ext cx="2335508" cy="1316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04</a:t>
            </a: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06</a:t>
            </a: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07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</a:p>
        </p:txBody>
      </p:sp>
      <p:sp>
        <p:nvSpPr>
          <p:cNvPr id="23" name="자유형 22"/>
          <p:cNvSpPr/>
          <p:nvPr/>
        </p:nvSpPr>
        <p:spPr>
          <a:xfrm>
            <a:off x="442030" y="1988840"/>
            <a:ext cx="5498122" cy="291806"/>
          </a:xfrm>
          <a:custGeom>
            <a:avLst/>
            <a:gdLst>
              <a:gd name="connsiteX0" fmla="*/ 0 w 5498122"/>
              <a:gd name="connsiteY0" fmla="*/ 0 h 291806"/>
              <a:gd name="connsiteX1" fmla="*/ 5489112 w 5498122"/>
              <a:gd name="connsiteY1" fmla="*/ 0 h 291806"/>
              <a:gd name="connsiteX2" fmla="*/ 5341870 w 5498122"/>
              <a:gd name="connsiteY2" fmla="*/ 140659 h 291806"/>
              <a:gd name="connsiteX3" fmla="*/ 5498122 w 5498122"/>
              <a:gd name="connsiteY3" fmla="*/ 289924 h 291806"/>
              <a:gd name="connsiteX4" fmla="*/ 5498122 w 5498122"/>
              <a:gd name="connsiteY4" fmla="*/ 291806 h 291806"/>
              <a:gd name="connsiteX5" fmla="*/ 0 w 5498122"/>
              <a:gd name="connsiteY5" fmla="*/ 291806 h 29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98122" h="291806">
                <a:moveTo>
                  <a:pt x="0" y="0"/>
                </a:moveTo>
                <a:lnTo>
                  <a:pt x="5489112" y="0"/>
                </a:lnTo>
                <a:lnTo>
                  <a:pt x="5341870" y="140659"/>
                </a:lnTo>
                <a:lnTo>
                  <a:pt x="5498122" y="289924"/>
                </a:lnTo>
                <a:lnTo>
                  <a:pt x="5498122" y="291806"/>
                </a:lnTo>
                <a:lnTo>
                  <a:pt x="0" y="291806"/>
                </a:lnTo>
                <a:close/>
              </a:path>
            </a:pathLst>
          </a:cu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제목 1"/>
          <p:cNvSpPr txBox="1">
            <a:spLocks/>
          </p:cNvSpPr>
          <p:nvPr/>
        </p:nvSpPr>
        <p:spPr>
          <a:xfrm>
            <a:off x="648091" y="2474928"/>
            <a:ext cx="3092855" cy="1316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메뉴선택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2.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대상자조회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대상자 정보 저장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등록</a:t>
            </a:r>
            <a:endParaRPr lang="en-US" altLang="ko-KR" sz="100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수정 및 확인서 발급</a:t>
            </a:r>
            <a:endParaRPr lang="en-US" altLang="ko-KR" sz="100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6.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접종기관 일자별 접종현황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7. </a:t>
            </a:r>
            <a:r>
              <a:rPr lang="ko-KR" altLang="en-US" sz="100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접종일자별 등록내역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25" name="제목 1"/>
          <p:cNvSpPr txBox="1">
            <a:spLocks/>
          </p:cNvSpPr>
          <p:nvPr/>
        </p:nvSpPr>
        <p:spPr>
          <a:xfrm>
            <a:off x="648090" y="4227556"/>
            <a:ext cx="3635878" cy="1316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1. 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2. 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</a:t>
            </a: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폐기로 인한 사용량 수정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3. 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</a:t>
            </a: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_</a:t>
            </a:r>
            <a:r>
              <a:rPr lang="ko-KR" altLang="en-US" sz="1000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잔여량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추가사용으로 인한 사용량 수정</a:t>
            </a:r>
          </a:p>
        </p:txBody>
      </p:sp>
      <p:sp>
        <p:nvSpPr>
          <p:cNvPr id="26" name="제목 1"/>
          <p:cNvSpPr txBox="1">
            <a:spLocks/>
          </p:cNvSpPr>
          <p:nvPr/>
        </p:nvSpPr>
        <p:spPr>
          <a:xfrm>
            <a:off x="543042" y="2091313"/>
            <a:ext cx="1796711" cy="69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2. </a:t>
            </a:r>
            <a:r>
              <a:rPr lang="ko-KR" altLang="en-US" sz="140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7" name="제목 1"/>
          <p:cNvSpPr txBox="1">
            <a:spLocks/>
          </p:cNvSpPr>
          <p:nvPr/>
        </p:nvSpPr>
        <p:spPr>
          <a:xfrm>
            <a:off x="5156847" y="2007093"/>
            <a:ext cx="745594" cy="230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dirty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PAGE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3260129" y="2474928"/>
            <a:ext cx="2335508" cy="1316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11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13</a:t>
            </a: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14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16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17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18</a:t>
            </a:r>
            <a:endParaRPr lang="ko-KR" altLang="en-US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29" name="자유형 28"/>
          <p:cNvSpPr/>
          <p:nvPr/>
        </p:nvSpPr>
        <p:spPr>
          <a:xfrm>
            <a:off x="442030" y="4118916"/>
            <a:ext cx="5498122" cy="291806"/>
          </a:xfrm>
          <a:custGeom>
            <a:avLst/>
            <a:gdLst>
              <a:gd name="connsiteX0" fmla="*/ 0 w 5498122"/>
              <a:gd name="connsiteY0" fmla="*/ 0 h 291806"/>
              <a:gd name="connsiteX1" fmla="*/ 5489112 w 5498122"/>
              <a:gd name="connsiteY1" fmla="*/ 0 h 291806"/>
              <a:gd name="connsiteX2" fmla="*/ 5341870 w 5498122"/>
              <a:gd name="connsiteY2" fmla="*/ 140659 h 291806"/>
              <a:gd name="connsiteX3" fmla="*/ 5498122 w 5498122"/>
              <a:gd name="connsiteY3" fmla="*/ 289924 h 291806"/>
              <a:gd name="connsiteX4" fmla="*/ 5498122 w 5498122"/>
              <a:gd name="connsiteY4" fmla="*/ 291806 h 291806"/>
              <a:gd name="connsiteX5" fmla="*/ 0 w 5498122"/>
              <a:gd name="connsiteY5" fmla="*/ 291806 h 29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98122" h="291806">
                <a:moveTo>
                  <a:pt x="0" y="0"/>
                </a:moveTo>
                <a:lnTo>
                  <a:pt x="5489112" y="0"/>
                </a:lnTo>
                <a:lnTo>
                  <a:pt x="5341870" y="140659"/>
                </a:lnTo>
                <a:lnTo>
                  <a:pt x="5498122" y="289924"/>
                </a:lnTo>
                <a:lnTo>
                  <a:pt x="5498122" y="291806"/>
                </a:lnTo>
                <a:lnTo>
                  <a:pt x="0" y="291806"/>
                </a:lnTo>
                <a:close/>
              </a:path>
            </a:pathLst>
          </a:cu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제목 1"/>
          <p:cNvSpPr txBox="1">
            <a:spLocks/>
          </p:cNvSpPr>
          <p:nvPr/>
        </p:nvSpPr>
        <p:spPr>
          <a:xfrm>
            <a:off x="560658" y="4230006"/>
            <a:ext cx="1796711" cy="69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3. </a:t>
            </a:r>
            <a:r>
              <a:rPr lang="ko-KR" altLang="en-US" sz="1400">
                <a:solidFill>
                  <a:schemeClr val="bg1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5" name="제목 1"/>
          <p:cNvSpPr txBox="1">
            <a:spLocks/>
          </p:cNvSpPr>
          <p:nvPr/>
        </p:nvSpPr>
        <p:spPr>
          <a:xfrm>
            <a:off x="5194558" y="4120982"/>
            <a:ext cx="745594" cy="230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dirty="0">
                <a:solidFill>
                  <a:schemeClr val="bg1"/>
                </a:solidFill>
                <a:latin typeface="나눔스퀘어_ac Bold" panose="020B0600000101010101" pitchFamily="50" charset="-127"/>
                <a:ea typeface="나눔스퀘어_ac Bold" panose="020B0600000101010101" pitchFamily="50" charset="-127"/>
              </a:rPr>
              <a:t>PAGE</a:t>
            </a:r>
            <a:endParaRPr lang="ko-KR" altLang="en-US" sz="1200" dirty="0">
              <a:solidFill>
                <a:schemeClr val="bg1"/>
              </a:solidFill>
              <a:latin typeface="나눔스퀘어_ac Bold" panose="020B0600000101010101" pitchFamily="50" charset="-127"/>
              <a:ea typeface="나눔스퀘어_ac Bold" panose="020B0600000101010101" pitchFamily="50" charset="-127"/>
            </a:endParaRPr>
          </a:p>
        </p:txBody>
      </p:sp>
      <p:sp>
        <p:nvSpPr>
          <p:cNvPr id="37" name="제목 1"/>
          <p:cNvSpPr txBox="1">
            <a:spLocks/>
          </p:cNvSpPr>
          <p:nvPr/>
        </p:nvSpPr>
        <p:spPr>
          <a:xfrm>
            <a:off x="2357369" y="4465025"/>
            <a:ext cx="3252575" cy="1316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20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21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24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884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4" y="932678"/>
            <a:ext cx="6156176" cy="41862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77593" y="4965319"/>
            <a:ext cx="8519797" cy="125763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192195" y="5264642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sp>
        <p:nvSpPr>
          <p:cNvPr id="29" name="제목 1"/>
          <p:cNvSpPr txBox="1">
            <a:spLocks/>
          </p:cNvSpPr>
          <p:nvPr/>
        </p:nvSpPr>
        <p:spPr>
          <a:xfrm>
            <a:off x="377593" y="260648"/>
            <a:ext cx="3546335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23" name="标题 11"/>
          <p:cNvSpPr txBox="1">
            <a:spLocks/>
          </p:cNvSpPr>
          <p:nvPr/>
        </p:nvSpPr>
        <p:spPr>
          <a:xfrm>
            <a:off x="555858" y="4945156"/>
            <a:ext cx="8341532" cy="120579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다음은 접종등록에 의한 자동 계산된 백신사용량과 실제 백신사용량이 다를 경우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백신사용량을 조정하는 기능입니다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접종관리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메뉴에서 우측 중앙의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＂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버튼을 클릭합니다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사용량 자동 </a:t>
            </a:r>
            <a:r>
              <a:rPr lang="ko-KR" altLang="en-US" sz="1050" b="1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셋팅</a:t>
            </a:r>
            <a:r>
              <a:rPr lang="ko-KR" altLang="en-US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화이자</a:t>
            </a:r>
            <a:r>
              <a:rPr lang="en-US" altLang="ko-KR" sz="105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6</a:t>
            </a:r>
            <a:r>
              <a:rPr lang="ko-KR" altLang="en-US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</a:t>
            </a:r>
            <a:r>
              <a:rPr lang="en-US" altLang="ko-KR" sz="1050" b="1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ivial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), </a:t>
            </a:r>
            <a:r>
              <a:rPr lang="ko-KR" altLang="en-US" sz="1050" b="1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아스트라제네카</a:t>
            </a:r>
            <a:r>
              <a:rPr lang="en-US" altLang="ko-KR" sz="105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10</a:t>
            </a:r>
            <a:r>
              <a:rPr lang="ko-KR" altLang="en-US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b="1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/1vial</a:t>
            </a:r>
            <a:r>
              <a:rPr lang="en-US" altLang="ko-KR" sz="1050" b="1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단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백신사용량을 수정한 해당 날짜의 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 가능한 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접종건수는 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050" b="1" dirty="0" err="1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바이알당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화이자 경우 최대 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7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b="1" dirty="0" err="1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아스트라제네카</a:t>
            </a:r>
            <a:r>
              <a:rPr lang="ko-KR" altLang="en-US" sz="1050" b="1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백신 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경우 최대 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r>
              <a:rPr lang="ko-KR" altLang="en-US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건까지 등록이 가능합니다</a:t>
            </a:r>
            <a:r>
              <a:rPr lang="en-US" altLang="ko-KR" sz="1050" b="1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20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314" y="4090075"/>
            <a:ext cx="442526" cy="122221"/>
          </a:xfrm>
          <a:prstGeom prst="rect">
            <a:avLst/>
          </a:prstGeom>
        </p:spPr>
      </p:pic>
      <p:sp>
        <p:nvSpPr>
          <p:cNvPr id="25" name="모서리가 둥근 직사각형 24"/>
          <p:cNvSpPr/>
          <p:nvPr/>
        </p:nvSpPr>
        <p:spPr>
          <a:xfrm>
            <a:off x="4067944" y="3012023"/>
            <a:ext cx="3526458" cy="186462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804248" y="2865851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942535" y="967552"/>
            <a:ext cx="630145" cy="16598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3677" y="1148712"/>
            <a:ext cx="1164903" cy="468718"/>
          </a:xfrm>
          <a:prstGeom prst="rect">
            <a:avLst/>
          </a:prstGeom>
        </p:spPr>
      </p:pic>
      <p:sp>
        <p:nvSpPr>
          <p:cNvPr id="31" name="모서리가 둥근 직사각형 30"/>
          <p:cNvSpPr/>
          <p:nvPr/>
        </p:nvSpPr>
        <p:spPr>
          <a:xfrm>
            <a:off x="3003678" y="1135348"/>
            <a:ext cx="1164902" cy="17794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219573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082" y="926138"/>
            <a:ext cx="6134100" cy="685800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2983936" y="1091751"/>
            <a:ext cx="625903" cy="143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734628" y="957155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82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sp>
        <p:nvSpPr>
          <p:cNvPr id="29" name="제목 1"/>
          <p:cNvSpPr txBox="1">
            <a:spLocks/>
          </p:cNvSpPr>
          <p:nvPr/>
        </p:nvSpPr>
        <p:spPr>
          <a:xfrm>
            <a:off x="377593" y="260648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폐기로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(1/3)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21</a:t>
            </a: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5" y="932678"/>
            <a:ext cx="6156174" cy="4186198"/>
          </a:xfrm>
          <a:prstGeom prst="rect">
            <a:avLst/>
          </a:prstGeom>
        </p:spPr>
      </p:pic>
      <p:sp>
        <p:nvSpPr>
          <p:cNvPr id="40" name="직사각형 39"/>
          <p:cNvSpPr/>
          <p:nvPr/>
        </p:nvSpPr>
        <p:spPr>
          <a:xfrm>
            <a:off x="377593" y="5214843"/>
            <a:ext cx="8658903" cy="116648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192195" y="5264642"/>
            <a:ext cx="363663" cy="363663"/>
            <a:chOff x="1157417" y="5321882"/>
            <a:chExt cx="363663" cy="363663"/>
          </a:xfrm>
        </p:grpSpPr>
        <p:sp>
          <p:nvSpPr>
            <p:cNvPr id="42" name="타원 41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3" name="그림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sp>
        <p:nvSpPr>
          <p:cNvPr id="44" name="标题 11"/>
          <p:cNvSpPr txBox="1">
            <a:spLocks/>
          </p:cNvSpPr>
          <p:nvPr/>
        </p:nvSpPr>
        <p:spPr>
          <a:xfrm>
            <a:off x="598382" y="5247534"/>
            <a:ext cx="8484406" cy="91776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파손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유효기간 경과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백신불량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백신보관불량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보관시간경과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후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잔여량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폐기 등의 사유로 인하여 사용량 수정이 필요한 경우입니다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예를 들면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26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건의 접종건수에 따른 사용량이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로 자동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셋팅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되었으나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실제 사용량은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6vial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인 경우의 처리방법입니다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.(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사용량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증가됨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해당일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26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5vial /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누적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 백신사용량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12vial,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현재 총 보유량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18vial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일 경우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314" y="4090075"/>
            <a:ext cx="442526" cy="122221"/>
          </a:xfrm>
          <a:prstGeom prst="rect">
            <a:avLst/>
          </a:prstGeom>
        </p:spPr>
      </p:pic>
      <p:sp>
        <p:nvSpPr>
          <p:cNvPr id="48" name="모서리가 둥근 직사각형 47"/>
          <p:cNvSpPr/>
          <p:nvPr/>
        </p:nvSpPr>
        <p:spPr>
          <a:xfrm>
            <a:off x="4053881" y="4553831"/>
            <a:ext cx="3542454" cy="2921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4069243" y="3383369"/>
            <a:ext cx="3542454" cy="14401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모서리가 둥근 직사각형 34"/>
          <p:cNvSpPr/>
          <p:nvPr/>
        </p:nvSpPr>
        <p:spPr>
          <a:xfrm>
            <a:off x="6837734" y="2996952"/>
            <a:ext cx="758602" cy="185609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569409" y="2985079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4617252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5082" y="941882"/>
            <a:ext cx="3665759" cy="2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22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77593" y="4955650"/>
            <a:ext cx="8519797" cy="12096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143676" y="5297585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66" y="911985"/>
            <a:ext cx="5930068" cy="4025918"/>
          </a:xfrm>
          <a:prstGeom prst="rect">
            <a:avLst/>
          </a:prstGeom>
        </p:spPr>
      </p:pic>
      <p:sp>
        <p:nvSpPr>
          <p:cNvPr id="15" name="모서리가 둥근 직사각형 14"/>
          <p:cNvSpPr/>
          <p:nvPr/>
        </p:nvSpPr>
        <p:spPr>
          <a:xfrm>
            <a:off x="3275856" y="2207945"/>
            <a:ext cx="2592288" cy="168983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07531" y="2196072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742392" y="3593393"/>
            <a:ext cx="350297" cy="13965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4770440" y="3808296"/>
            <a:ext cx="1241720" cy="61845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4139952" y="4149080"/>
            <a:ext cx="350297" cy="18779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443888" y="3330596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074972" y="3808296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779912" y="4120074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5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3" name="标题 11"/>
          <p:cNvSpPr txBox="1">
            <a:spLocks/>
          </p:cNvSpPr>
          <p:nvPr/>
        </p:nvSpPr>
        <p:spPr>
          <a:xfrm>
            <a:off x="598382" y="4910140"/>
            <a:ext cx="7622996" cy="12551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사용량 수정이 필요한 날짜의 해당 건을 선택합니다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해당날짜의 백신사용량은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아스트라제네카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/10,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화이자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/6’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으로 자동계산 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 백신사용량과 해당일 실제 백신사용량이 다를 경우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해당일에 사용한 수량으로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백신사용량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”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을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설정합니다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수정사유를 선택합니다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endParaRPr lang="en-US" altLang="ko-KR" sz="105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저장 버튼을 클릭합니다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3275856" y="3963040"/>
            <a:ext cx="864096" cy="139288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059821" y="3699072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7" name="제목 1"/>
          <p:cNvSpPr txBox="1">
            <a:spLocks/>
          </p:cNvSpPr>
          <p:nvPr/>
        </p:nvSpPr>
        <p:spPr>
          <a:xfrm>
            <a:off x="377593" y="260648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폐기로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(2/3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26" name="제목 1"/>
          <p:cNvSpPr txBox="1">
            <a:spLocks/>
          </p:cNvSpPr>
          <p:nvPr/>
        </p:nvSpPr>
        <p:spPr>
          <a:xfrm>
            <a:off x="4716755" y="363076"/>
            <a:ext cx="2186996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6321" y="924464"/>
            <a:ext cx="3665759" cy="21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2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5" y="932678"/>
            <a:ext cx="6156174" cy="41861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77593" y="5214844"/>
            <a:ext cx="8519797" cy="95046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192195" y="5264642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sp>
        <p:nvSpPr>
          <p:cNvPr id="23" name="标题 11"/>
          <p:cNvSpPr txBox="1">
            <a:spLocks/>
          </p:cNvSpPr>
          <p:nvPr/>
        </p:nvSpPr>
        <p:spPr>
          <a:xfrm>
            <a:off x="598382" y="5312977"/>
            <a:ext cx="7622996" cy="7895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수정이 완료되면 총 백신사용량과 현재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총보유량이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업데이트됨을 확인할 수 있습니다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해당일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26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→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6vial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누적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 백신사용량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→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13vial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현재 </a:t>
            </a:r>
            <a:r>
              <a:rPr lang="ko-KR" altLang="en-US" sz="1050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총보유량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18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→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17vial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로 변경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endParaRPr lang="en-US" altLang="ko-KR" sz="105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endParaRPr lang="en-US" altLang="ko-KR" sz="105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23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314" y="4090075"/>
            <a:ext cx="442526" cy="122221"/>
          </a:xfrm>
          <a:prstGeom prst="rect">
            <a:avLst/>
          </a:prstGeom>
        </p:spPr>
      </p:pic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569409" y="2985079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233971" y="4553831"/>
            <a:ext cx="2362363" cy="2921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제목 1"/>
          <p:cNvSpPr txBox="1">
            <a:spLocks/>
          </p:cNvSpPr>
          <p:nvPr/>
        </p:nvSpPr>
        <p:spPr>
          <a:xfrm>
            <a:off x="377593" y="260648"/>
            <a:ext cx="491448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폐기로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(3/3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571999" y="3372501"/>
            <a:ext cx="3024335" cy="128507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6" y="1867091"/>
            <a:ext cx="4763970" cy="24980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7" name="모서리가 둥근 직사각형 36"/>
          <p:cNvSpPr/>
          <p:nvPr/>
        </p:nvSpPr>
        <p:spPr>
          <a:xfrm>
            <a:off x="1531869" y="2367878"/>
            <a:ext cx="3961301" cy="224474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모서리가 둥근 직사각형 37"/>
          <p:cNvSpPr/>
          <p:nvPr/>
        </p:nvSpPr>
        <p:spPr>
          <a:xfrm>
            <a:off x="2339752" y="3913154"/>
            <a:ext cx="3153417" cy="451950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꺾인 연결선 38"/>
          <p:cNvCxnSpPr/>
          <p:nvPr/>
        </p:nvCxnSpPr>
        <p:spPr>
          <a:xfrm>
            <a:off x="5550132" y="2467007"/>
            <a:ext cx="1974196" cy="905494"/>
          </a:xfrm>
          <a:prstGeom prst="bentConnector3">
            <a:avLst>
              <a:gd name="adj1" fmla="val 100326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꺾인 연결선 39"/>
          <p:cNvCxnSpPr/>
          <p:nvPr/>
        </p:nvCxnSpPr>
        <p:spPr>
          <a:xfrm>
            <a:off x="3563888" y="4365104"/>
            <a:ext cx="1643708" cy="386408"/>
          </a:xfrm>
          <a:prstGeom prst="bentConnector3">
            <a:avLst>
              <a:gd name="adj1" fmla="val 25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제목 1"/>
          <p:cNvSpPr txBox="1">
            <a:spLocks/>
          </p:cNvSpPr>
          <p:nvPr/>
        </p:nvSpPr>
        <p:spPr>
          <a:xfrm>
            <a:off x="4689260" y="332656"/>
            <a:ext cx="22590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082" y="950591"/>
            <a:ext cx="3665759" cy="2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7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5" y="932678"/>
            <a:ext cx="6156174" cy="41861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77593" y="5214844"/>
            <a:ext cx="8519797" cy="95046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192195" y="5264642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sp>
        <p:nvSpPr>
          <p:cNvPr id="23" name="标题 11"/>
          <p:cNvSpPr txBox="1">
            <a:spLocks/>
          </p:cNvSpPr>
          <p:nvPr/>
        </p:nvSpPr>
        <p:spPr>
          <a:xfrm>
            <a:off x="483671" y="5174328"/>
            <a:ext cx="8484407" cy="8344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다음은 접종 후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잔여량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추가사용으로 인한 사용량 수정이 필요한 경우입니다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endParaRPr lang="en-US" altLang="ko-KR" sz="105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예를 들면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12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건의 접종건수에 따른 사용량이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로 자동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셋팅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되었으나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잔여량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사용으로 인한 실제 사용량은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인 경우의 처리방법입니다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.(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사용량 감소됨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해당일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2vial /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누적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 백신사용량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3vial,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현재 총 보유량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일 경우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endParaRPr lang="en-US" altLang="ko-KR" sz="1050" b="1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24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314" y="4090075"/>
            <a:ext cx="442526" cy="122221"/>
          </a:xfrm>
          <a:prstGeom prst="rect">
            <a:avLst/>
          </a:prstGeom>
        </p:spPr>
      </p:pic>
      <p:sp>
        <p:nvSpPr>
          <p:cNvPr id="25" name="모서리가 둥근 직사각형 24"/>
          <p:cNvSpPr/>
          <p:nvPr/>
        </p:nvSpPr>
        <p:spPr>
          <a:xfrm>
            <a:off x="4030578" y="3717032"/>
            <a:ext cx="3565757" cy="14401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4053881" y="4553831"/>
            <a:ext cx="3542454" cy="2921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제목 1"/>
          <p:cNvSpPr txBox="1">
            <a:spLocks/>
          </p:cNvSpPr>
          <p:nvPr/>
        </p:nvSpPr>
        <p:spPr>
          <a:xfrm>
            <a:off x="229540" y="260648"/>
            <a:ext cx="599460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잔여량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추가사용으로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(1/3)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837734" y="2996952"/>
            <a:ext cx="758602" cy="185609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69409" y="2985079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5553356" y="318300"/>
            <a:ext cx="2161063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5082" y="941882"/>
            <a:ext cx="3665759" cy="2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5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25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377593" y="4955650"/>
            <a:ext cx="8519797" cy="12096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143676" y="5297585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65" y="911985"/>
            <a:ext cx="5930070" cy="4025918"/>
          </a:xfrm>
          <a:prstGeom prst="rect">
            <a:avLst/>
          </a:prstGeom>
        </p:spPr>
      </p:pic>
      <p:sp>
        <p:nvSpPr>
          <p:cNvPr id="15" name="모서리가 둥근 직사각형 14"/>
          <p:cNvSpPr/>
          <p:nvPr/>
        </p:nvSpPr>
        <p:spPr>
          <a:xfrm>
            <a:off x="3275856" y="2539937"/>
            <a:ext cx="2592288" cy="168983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07531" y="2528064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742392" y="3593393"/>
            <a:ext cx="350297" cy="13965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4770440" y="4376345"/>
            <a:ext cx="1241720" cy="13277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4139952" y="4149080"/>
            <a:ext cx="350297" cy="18779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443888" y="3330596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780964" y="4083133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779912" y="4120074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5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3" name="标题 11"/>
          <p:cNvSpPr txBox="1">
            <a:spLocks/>
          </p:cNvSpPr>
          <p:nvPr/>
        </p:nvSpPr>
        <p:spPr>
          <a:xfrm>
            <a:off x="598382" y="4910140"/>
            <a:ext cx="7622996" cy="12551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사용량수정이 필요한 건을 선택합니다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해당날짜의 백신사용량은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050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아스트라제네카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/10,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화이자 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/6’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으로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자동 계산됩니다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 백신사용량과 해당일 실제 백신사용량이 다를 경우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“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백신사용량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”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을 수정합니다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수정사유를 선택합니다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endParaRPr lang="en-US" altLang="ko-KR" sz="105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저장 버튼을 클릭합니다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3275856" y="3963040"/>
            <a:ext cx="864096" cy="139288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059821" y="3699072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179512" y="260648"/>
            <a:ext cx="599460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잔여량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추가사용으로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(2/3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27" name="제목 1"/>
          <p:cNvSpPr txBox="1">
            <a:spLocks/>
          </p:cNvSpPr>
          <p:nvPr/>
        </p:nvSpPr>
        <p:spPr>
          <a:xfrm>
            <a:off x="5553356" y="318300"/>
            <a:ext cx="2186996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336" y="933173"/>
            <a:ext cx="3665759" cy="2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8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44" y="932678"/>
            <a:ext cx="6156176" cy="41861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77593" y="5214844"/>
            <a:ext cx="8519797" cy="95046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FE85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192195" y="5264642"/>
            <a:ext cx="363663" cy="363663"/>
            <a:chOff x="1157417" y="5321882"/>
            <a:chExt cx="363663" cy="363663"/>
          </a:xfrm>
        </p:grpSpPr>
        <p:sp>
          <p:nvSpPr>
            <p:cNvPr id="10" name="타원 9"/>
            <p:cNvSpPr/>
            <p:nvPr/>
          </p:nvSpPr>
          <p:spPr>
            <a:xfrm>
              <a:off x="1157417" y="5321882"/>
              <a:ext cx="363663" cy="363663"/>
            </a:xfrm>
            <a:prstGeom prst="ellipse">
              <a:avLst/>
            </a:prstGeom>
            <a:solidFill>
              <a:srgbClr val="FE8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9632" y="5407452"/>
              <a:ext cx="189261" cy="213180"/>
            </a:xfrm>
            <a:prstGeom prst="rect">
              <a:avLst/>
            </a:prstGeom>
          </p:spPr>
        </p:pic>
      </p:grpSp>
      <p:sp>
        <p:nvSpPr>
          <p:cNvPr id="23" name="标题 11"/>
          <p:cNvSpPr txBox="1">
            <a:spLocks/>
          </p:cNvSpPr>
          <p:nvPr/>
        </p:nvSpPr>
        <p:spPr>
          <a:xfrm>
            <a:off x="598382" y="5312977"/>
            <a:ext cx="7622996" cy="7895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수정이 완료되면 총 백신사용량과 현재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총보유량이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업데이트됨을 확인할 수 있습니다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해당일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접종건수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12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건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 → 1vial /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누적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: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백신사용량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 → 2vial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현재 </a:t>
            </a:r>
            <a:r>
              <a:rPr lang="ko-KR" altLang="en-US" sz="1050" dirty="0" err="1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총보유량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en-US" altLang="ko-KR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→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2vial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로 변경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endParaRPr lang="en-US" altLang="ko-KR" sz="105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endParaRPr lang="en-US" altLang="ko-KR" sz="105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26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314" y="4090075"/>
            <a:ext cx="442526" cy="122221"/>
          </a:xfrm>
          <a:prstGeom prst="rect">
            <a:avLst/>
          </a:prstGeom>
        </p:spPr>
      </p:pic>
      <p:sp>
        <p:nvSpPr>
          <p:cNvPr id="25" name="모서리가 둥근 직사각형 24"/>
          <p:cNvSpPr/>
          <p:nvPr/>
        </p:nvSpPr>
        <p:spPr>
          <a:xfrm>
            <a:off x="4030578" y="3717032"/>
            <a:ext cx="3565757" cy="14401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569409" y="2985079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242429" y="4553831"/>
            <a:ext cx="2353906" cy="29218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775847" y="1955807"/>
            <a:ext cx="4530055" cy="2424262"/>
            <a:chOff x="294410" y="1436786"/>
            <a:chExt cx="4530055" cy="2424262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4410" y="1436786"/>
              <a:ext cx="4530055" cy="242426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4" name="모서리가 둥근 직사각형 33"/>
            <p:cNvSpPr/>
            <p:nvPr/>
          </p:nvSpPr>
          <p:spPr>
            <a:xfrm>
              <a:off x="981743" y="2387195"/>
              <a:ext cx="3744416" cy="136376"/>
            </a:xfrm>
            <a:prstGeom prst="roundRect">
              <a:avLst>
                <a:gd name="adj" fmla="val 2161"/>
              </a:avLst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1773829" y="3431311"/>
              <a:ext cx="2987163" cy="388404"/>
            </a:xfrm>
            <a:prstGeom prst="roundRect">
              <a:avLst>
                <a:gd name="adj" fmla="val 2161"/>
              </a:avLst>
            </a:prstGeom>
            <a:noFill/>
            <a:ln w="28575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7" name="꺾인 연결선 16"/>
          <p:cNvCxnSpPr/>
          <p:nvPr/>
        </p:nvCxnSpPr>
        <p:spPr>
          <a:xfrm>
            <a:off x="5242429" y="2952241"/>
            <a:ext cx="2262228" cy="673961"/>
          </a:xfrm>
          <a:prstGeom prst="bentConnector3">
            <a:avLst>
              <a:gd name="adj1" fmla="val 99748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/>
          <p:nvPr/>
        </p:nvCxnSpPr>
        <p:spPr>
          <a:xfrm>
            <a:off x="3563888" y="4338736"/>
            <a:ext cx="1643708" cy="386408"/>
          </a:xfrm>
          <a:prstGeom prst="bentConnector3">
            <a:avLst>
              <a:gd name="adj1" fmla="val 25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제목 1"/>
          <p:cNvSpPr txBox="1">
            <a:spLocks/>
          </p:cNvSpPr>
          <p:nvPr/>
        </p:nvSpPr>
        <p:spPr>
          <a:xfrm>
            <a:off x="179512" y="260648"/>
            <a:ext cx="5994607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백신사용량 수정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_</a:t>
            </a:r>
            <a:r>
              <a:rPr lang="ko-KR" altLang="en-US" sz="1400" dirty="0" err="1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잔여량</a:t>
            </a:r>
            <a:r>
              <a:rPr lang="ko-KR" altLang="en-US" sz="14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추가사용으로 인한 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사용량 수정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(3/3</a:t>
            </a:r>
            <a:r>
              <a:rPr lang="en-US" altLang="ko-KR" sz="140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  <a:r>
              <a:rPr lang="ko-KR" altLang="en-US" sz="14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5580112" y="318300"/>
            <a:ext cx="213430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082" y="941882"/>
            <a:ext cx="3665759" cy="21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2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4365104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796136" y="5229200"/>
            <a:ext cx="3028528" cy="576064"/>
          </a:xfrm>
        </p:spPr>
        <p:txBody>
          <a:bodyPr>
            <a:noAutofit/>
          </a:bodyPr>
          <a:lstStyle/>
          <a:p>
            <a:r>
              <a:rPr lang="ko-KR" altLang="en-US" sz="3600" dirty="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감사합니다</a:t>
            </a:r>
            <a:r>
              <a:rPr lang="en-US" altLang="ko-KR" sz="3600" dirty="0" smtClean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.</a:t>
            </a:r>
            <a:r>
              <a:rPr lang="en-US" altLang="ko-KR" sz="36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11560" y="4365104"/>
            <a:ext cx="8053382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6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160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16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사전예약관리</a:t>
            </a:r>
            <a:r>
              <a:rPr lang="en-US" altLang="ko-KR" sz="16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(</a:t>
            </a:r>
            <a:r>
              <a:rPr lang="ko-KR" altLang="en-US" sz="16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의료기관</a:t>
            </a:r>
            <a:r>
              <a:rPr lang="en-US" altLang="ko-KR" sz="16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) </a:t>
            </a:r>
            <a:r>
              <a:rPr lang="ko-KR" altLang="en-US" sz="1600" smtClean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사용방법 매뉴얼</a:t>
            </a:r>
            <a:endParaRPr lang="ko-KR" altLang="en-US" sz="1600" dirty="0">
              <a:solidFill>
                <a:schemeClr val="bg1"/>
              </a:solidFill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4560249" y="1884283"/>
            <a:ext cx="299005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사전예약관리</a:t>
            </a:r>
            <a:r>
              <a:rPr lang="en-US" altLang="ko-KR" sz="200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의료기관</a:t>
            </a:r>
            <a:r>
              <a:rPr lang="en-US" altLang="ko-KR" sz="20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)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871192" y="1484784"/>
            <a:ext cx="57606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684046" y="2690306"/>
            <a:ext cx="3056306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9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9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900" dirty="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사전예약관리</a:t>
            </a:r>
            <a:r>
              <a:rPr lang="en-US" altLang="ko-KR" sz="900" dirty="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(</a:t>
            </a:r>
            <a:r>
              <a:rPr lang="ko-KR" altLang="en-US" sz="900" dirty="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의료기관</a:t>
            </a:r>
            <a:r>
              <a:rPr lang="en-US" altLang="ko-KR" sz="9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) </a:t>
            </a:r>
            <a:r>
              <a:rPr lang="ko-KR" altLang="en-US" sz="900" smtClean="0">
                <a:solidFill>
                  <a:srgbClr val="BFE6F5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사용방법 매뉴얼</a:t>
            </a:r>
            <a:endParaRPr lang="ko-KR" altLang="en-US" sz="900" dirty="0">
              <a:solidFill>
                <a:srgbClr val="BFE6F5"/>
              </a:solidFill>
              <a:latin typeface="G마켓 산스 Medium" panose="02000000000000000000" pitchFamily="50" charset="-127"/>
              <a:ea typeface="G마켓 산스 Medium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389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971600" y="5559074"/>
            <a:ext cx="7264217" cy="53891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질병보건통합관리시스템 로그인 후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메뉴보기에서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ʻ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예방접종관리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05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등록시스템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ʼ </a:t>
            </a:r>
            <a:r>
              <a:rPr lang="ko-KR" altLang="en-US" sz="105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메뉴를 </a:t>
            </a:r>
            <a:r>
              <a:rPr lang="ko-KR" altLang="en-US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클릭합니다</a:t>
            </a:r>
            <a:r>
              <a:rPr lang="en-US" altLang="ko-KR" sz="105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05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971600" y="2797554"/>
            <a:ext cx="1132845" cy="125773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377593" y="260648"/>
            <a:ext cx="5877347" cy="432048"/>
            <a:chOff x="377593" y="260648"/>
            <a:chExt cx="5877347" cy="432048"/>
          </a:xfrm>
        </p:grpSpPr>
        <p:sp>
          <p:nvSpPr>
            <p:cNvPr id="9" name="제목 1"/>
            <p:cNvSpPr txBox="1">
              <a:spLocks/>
            </p:cNvSpPr>
            <p:nvPr/>
          </p:nvSpPr>
          <p:spPr>
            <a:xfrm>
              <a:off x="377593" y="260648"/>
              <a:ext cx="3330311" cy="43204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ko-KR" altLang="en-US" sz="1800" smtClean="0">
                  <a:latin typeface="G마켓 산스 Bold" panose="02000000000000000000" pitchFamily="50" charset="-127"/>
                  <a:ea typeface="G마켓 산스 Bold" panose="02000000000000000000" pitchFamily="50" charset="-127"/>
                </a:rPr>
                <a:t>메뉴 선택</a:t>
              </a:r>
              <a:r>
                <a:rPr lang="en-US" altLang="ko-KR" sz="1800" smtClean="0">
                  <a:latin typeface="G마켓 산스 Bold" panose="02000000000000000000" pitchFamily="50" charset="-127"/>
                  <a:ea typeface="G마켓 산스 Bold" panose="02000000000000000000" pitchFamily="50" charset="-127"/>
                </a:rPr>
                <a:t>(1/2)</a:t>
              </a:r>
              <a:r>
                <a:rPr lang="ko-KR" altLang="en-US" sz="1800" smtClean="0">
                  <a:latin typeface="G마켓 산스 Bold" panose="02000000000000000000" pitchFamily="50" charset="-127"/>
                  <a:ea typeface="G마켓 산스 Bold" panose="02000000000000000000" pitchFamily="50" charset="-127"/>
                </a:rPr>
                <a:t>  </a:t>
              </a:r>
              <a:r>
                <a:rPr lang="en-US" altLang="ko-KR" sz="1800" dirty="0" smtClean="0">
                  <a:latin typeface="G마켓 산스 Bold" panose="02000000000000000000" pitchFamily="50" charset="-127"/>
                  <a:ea typeface="G마켓 산스 Bold" panose="02000000000000000000" pitchFamily="50" charset="-127"/>
                </a:rPr>
                <a:t>|   </a:t>
              </a:r>
            </a:p>
          </p:txBody>
        </p:sp>
        <p:sp>
          <p:nvSpPr>
            <p:cNvPr id="10" name="제목 1"/>
            <p:cNvSpPr txBox="1">
              <a:spLocks/>
            </p:cNvSpPr>
            <p:nvPr/>
          </p:nvSpPr>
          <p:spPr>
            <a:xfrm>
              <a:off x="2195736" y="318300"/>
              <a:ext cx="4059204" cy="28803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ko-KR" altLang="en-US" sz="1000" smtClean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코로나</a:t>
              </a:r>
              <a:r>
                <a:rPr lang="en-US" altLang="ko-KR" sz="1000" smtClean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19 </a:t>
              </a:r>
              <a:r>
                <a:rPr lang="ko-KR" altLang="en-US" sz="1000" dirty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사전예약관리</a:t>
              </a:r>
              <a:r>
                <a:rPr lang="en-US" altLang="ko-KR" sz="1000" dirty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(</a:t>
              </a:r>
              <a:r>
                <a:rPr lang="ko-KR" altLang="en-US" sz="100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의료기관</a:t>
              </a:r>
              <a:r>
                <a:rPr lang="en-US" altLang="ko-KR" sz="1000" smtClean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) </a:t>
              </a:r>
              <a:r>
                <a:rPr lang="ko-KR" altLang="en-US" sz="1000" smtClean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사용방법</a:t>
              </a:r>
              <a:r>
                <a:rPr lang="en-US" altLang="ko-KR" sz="1000" smtClean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 </a:t>
              </a:r>
              <a:r>
                <a:rPr lang="ko-KR" altLang="en-US" sz="1000" dirty="0">
                  <a:latin typeface="나눔스퀘어 Light" panose="020B0600000101010101" pitchFamily="50" charset="-127"/>
                  <a:ea typeface="나눔스퀘어 Light" panose="020B0600000101010101" pitchFamily="50" charset="-127"/>
                </a:rPr>
                <a:t>매뉴얼</a:t>
              </a:r>
            </a:p>
          </p:txBody>
        </p:sp>
      </p:grp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4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" b="5481"/>
          <a:stretch/>
        </p:blipFill>
        <p:spPr>
          <a:xfrm>
            <a:off x="827584" y="1207181"/>
            <a:ext cx="7020272" cy="39237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모서리가 둥근 직사각형 13"/>
          <p:cNvSpPr/>
          <p:nvPr/>
        </p:nvSpPr>
        <p:spPr>
          <a:xfrm>
            <a:off x="971600" y="2263660"/>
            <a:ext cx="1029859" cy="125773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27584" y="2197051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5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975998"/>
            <a:ext cx="6219825" cy="4248150"/>
          </a:xfrm>
          <a:prstGeom prst="rect">
            <a:avLst/>
          </a:prstGeom>
        </p:spPr>
      </p:pic>
      <p:sp>
        <p:nvSpPr>
          <p:cNvPr id="5" name="标题 11"/>
          <p:cNvSpPr txBox="1">
            <a:spLocks/>
          </p:cNvSpPr>
          <p:nvPr/>
        </p:nvSpPr>
        <p:spPr>
          <a:xfrm>
            <a:off x="1017277" y="5593815"/>
            <a:ext cx="7264217" cy="5291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질병보건통합관리시스템 로그인 후 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메뉴보기에서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ʻ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 등록시스템 →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예약관리 →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사전예약관리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ʼ </a:t>
            </a:r>
            <a:r>
              <a:rPr lang="ko-KR" altLang="en-US" sz="10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메뉴를 </a:t>
            </a:r>
            <a:r>
              <a:rPr lang="ko-KR" altLang="en-US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클릭합니다</a:t>
            </a:r>
            <a:r>
              <a:rPr lang="en-US" altLang="ko-KR" sz="10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0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메뉴 선택</a:t>
            </a:r>
            <a:r>
              <a:rPr lang="en-US" altLang="ko-KR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(2/2)</a:t>
            </a:r>
            <a:r>
              <a:rPr lang="ko-KR" altLang="en-US" sz="180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5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79912" y="1188939"/>
            <a:ext cx="256223" cy="223837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2195736" y="318300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</p:spTree>
    <p:extLst>
      <p:ext uri="{BB962C8B-B14F-4D97-AF65-F5344CB8AC3E}">
        <p14:creationId xmlns:p14="http://schemas.microsoft.com/office/powerpoint/2010/main" val="31141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1"/>
          <p:cNvSpPr txBox="1">
            <a:spLocks/>
          </p:cNvSpPr>
          <p:nvPr/>
        </p:nvSpPr>
        <p:spPr>
          <a:xfrm>
            <a:off x="732946" y="5342037"/>
            <a:ext cx="8193088" cy="12541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[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예약정보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설정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]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버튼을 클릭하면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예약정보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설정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팝업이 열립니다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</a:p>
          <a:p>
            <a:pPr marL="228600" indent="-228600" algn="l">
              <a:lnSpc>
                <a:spcPct val="150000"/>
              </a:lnSpc>
              <a:buAutoNum type="arabicParenR"/>
            </a:pP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예진 의사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인당 시간당 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10~20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명 설정 가능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예진 의사 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인당 하루 최대 접종 가능 인원은 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100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명</a:t>
            </a:r>
            <a:endParaRPr lang="en-US" altLang="ko-KR" sz="1100" dirty="0" smtClean="0">
              <a:solidFill>
                <a:srgbClr val="FF0000"/>
              </a:solidFill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3)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요일별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err="1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예약시간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및 예약 종료시간 설정</a:t>
            </a:r>
            <a:endParaRPr lang="en-US" altLang="ko-KR" sz="11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추가 휴진일 설정          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화면의 설정한 정보에 따라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 시스템</a:t>
            </a:r>
            <a:r>
              <a:rPr lang="en-US" altLang="ko-KR" sz="1100" dirty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(https://ncvr.kdca.go.kr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적용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>
              <a:lnSpc>
                <a:spcPct val="150000"/>
              </a:lnSpc>
            </a:pP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예약정보설정 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6</a:t>
            </a: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006089" y="344677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dirty="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3" y="969644"/>
            <a:ext cx="7161068" cy="421697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165" y="2414331"/>
            <a:ext cx="2974814" cy="2709930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3925802" y="3947310"/>
            <a:ext cx="528503" cy="126749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038346" y="2752328"/>
            <a:ext cx="2375392" cy="606334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2050922" y="3549247"/>
            <a:ext cx="1773732" cy="1268938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79712" y="2578049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984919" y="3438150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3877364" y="3532940"/>
            <a:ext cx="910660" cy="131162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67697" y="3411337"/>
            <a:ext cx="256223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예약대상자 관리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7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2267744" y="332656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sp>
        <p:nvSpPr>
          <p:cNvPr id="16" name="标题 11"/>
          <p:cNvSpPr txBox="1">
            <a:spLocks/>
          </p:cNvSpPr>
          <p:nvPr/>
        </p:nvSpPr>
        <p:spPr>
          <a:xfrm>
            <a:off x="859846" y="5373216"/>
            <a:ext cx="7816610" cy="90532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사전예약관리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의료기관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화면입니다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조회 버튼을 클릭하면 해당의료기관에 예약된 내역을 확인할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선택한 예약 대상자의 상세 내역을 확인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예약을 취소하고자 할 경우 예약취소 버튼을 이용하여 해당 예약을 삭제 할 수 있습니다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 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※ </a:t>
            </a:r>
            <a:r>
              <a:rPr lang="ko-KR" altLang="en-US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예약일 변경을 하고자 할 경우에도 해당 예약을 취소한 후 다시 예약해야 합니다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 후 연락처 수정 및 알림 선택 변경이 가능합니다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21763"/>
            <a:ext cx="7200800" cy="4479445"/>
          </a:xfrm>
          <a:prstGeom prst="rect">
            <a:avLst/>
          </a:prstGeom>
        </p:spPr>
      </p:pic>
      <p:sp>
        <p:nvSpPr>
          <p:cNvPr id="26" name="모서리가 둥근 직사각형 25"/>
          <p:cNvSpPr/>
          <p:nvPr/>
        </p:nvSpPr>
        <p:spPr>
          <a:xfrm>
            <a:off x="357713" y="1910155"/>
            <a:ext cx="4538078" cy="3175030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4966184" y="1884634"/>
            <a:ext cx="2414128" cy="320055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7321" y="1707217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859991" y="1708830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6945427" y="2053567"/>
            <a:ext cx="374593" cy="126749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595257" y="1939511"/>
            <a:ext cx="206272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031" y="2694831"/>
            <a:ext cx="2130135" cy="903528"/>
          </a:xfrm>
          <a:prstGeom prst="rect">
            <a:avLst/>
          </a:prstGeom>
        </p:spPr>
      </p:pic>
      <p:sp>
        <p:nvSpPr>
          <p:cNvPr id="33" name="모서리가 둥근 직사각형 32"/>
          <p:cNvSpPr/>
          <p:nvPr/>
        </p:nvSpPr>
        <p:spPr>
          <a:xfrm>
            <a:off x="7048584" y="2459442"/>
            <a:ext cx="307907" cy="17667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349183" y="2399149"/>
            <a:ext cx="209330" cy="24622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8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" y="836023"/>
            <a:ext cx="7232597" cy="4493623"/>
          </a:xfrm>
          <a:prstGeom prst="rect">
            <a:avLst/>
          </a:prstGeom>
        </p:spPr>
      </p:pic>
      <p:sp>
        <p:nvSpPr>
          <p:cNvPr id="10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예약대상자 관리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8</a:t>
            </a: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267744" y="332656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070150" y="1885015"/>
            <a:ext cx="702158" cy="22574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859071" y="1722942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5" name="标题 11"/>
          <p:cNvSpPr txBox="1">
            <a:spLocks/>
          </p:cNvSpPr>
          <p:nvPr/>
        </p:nvSpPr>
        <p:spPr>
          <a:xfrm>
            <a:off x="859846" y="5472932"/>
            <a:ext cx="7264217" cy="6203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의료기관 전화 예약을 위한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대상자를 조회하고 등록하는 방법입니다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endParaRPr lang="en-US" altLang="ko-KR" sz="1100" dirty="0" smtClean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예약대상자 관리 버튼을 클릭합니다</a:t>
            </a:r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47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" y="836023"/>
            <a:ext cx="7232597" cy="4493623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96" y="1484906"/>
            <a:ext cx="5378904" cy="3052260"/>
          </a:xfrm>
          <a:prstGeom prst="rect">
            <a:avLst/>
          </a:prstGeom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377593" y="260648"/>
            <a:ext cx="333031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예약대상자 관리 </a:t>
            </a:r>
            <a:r>
              <a:rPr lang="en-US" altLang="ko-KR" sz="1800" dirty="0" smtClean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smtClean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9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2267744" y="332656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코로나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19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사전예약관리</a:t>
            </a:r>
            <a:r>
              <a:rPr lang="en-US" altLang="ko-KR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(</a:t>
            </a:r>
            <a:r>
              <a:rPr lang="ko-KR" altLang="en-US" sz="100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의료기관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) </a:t>
            </a:r>
            <a:r>
              <a:rPr lang="ko-KR" altLang="en-US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사용방법</a:t>
            </a:r>
            <a:r>
              <a:rPr lang="en-US" altLang="ko-KR" sz="1000" smtClean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00" dirty="0"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매뉴얼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006220" y="2227070"/>
            <a:ext cx="1477210" cy="309621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998699" y="1937691"/>
            <a:ext cx="1484731" cy="21771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91098" y="1732076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892896" y="2103198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18" name="标题 11"/>
          <p:cNvSpPr txBox="1">
            <a:spLocks/>
          </p:cNvSpPr>
          <p:nvPr/>
        </p:nvSpPr>
        <p:spPr>
          <a:xfrm>
            <a:off x="611560" y="5420681"/>
            <a:ext cx="8284154" cy="8363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대상자 구분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돌봄 종사자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항공 승무원 등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을 선택 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이름과 주민등록번호를 입력 한 후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대상자  확인</a:t>
            </a:r>
            <a:r>
              <a:rPr lang="ko-KR" altLang="en-US" sz="1100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버튼을 클릭합니다</a:t>
            </a:r>
            <a:r>
              <a:rPr lang="en-US" altLang="ko-KR" sz="1100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예약가능 대상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신규등록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사전예약 완료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b="1" u="sng" dirty="0" err="1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기등록된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대상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예약일자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예약시간을 선택합니다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휴대전화번호와 예약정보 확인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예약일정 안내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접종 후 접종안내 등을 수신할 국민비서 알림을 선택 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5) </a:t>
            </a:r>
            <a:r>
              <a:rPr lang="ko-KR" altLang="en-US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저장 버튼을 클릭하여 대상자를 등록합니다</a:t>
            </a:r>
            <a:r>
              <a:rPr lang="en-US" altLang="ko-KR" sz="1100" dirty="0" smtClean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endParaRPr lang="en-US" altLang="ko-KR" sz="11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014034" y="2573479"/>
            <a:ext cx="2025850" cy="561607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892896" y="2475381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2014034" y="3187338"/>
            <a:ext cx="2018035" cy="69668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890541" y="3029256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701224" y="4154022"/>
            <a:ext cx="374387" cy="21771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552714" y="3998009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5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495351" y="2350900"/>
            <a:ext cx="536718" cy="214762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918746" y="2174633"/>
            <a:ext cx="242276" cy="24770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000" dirty="0" smtClean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90" y="739718"/>
            <a:ext cx="3820669" cy="71382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90" y="1527339"/>
            <a:ext cx="3820669" cy="1541621"/>
          </a:xfrm>
          <a:prstGeom prst="rect">
            <a:avLst/>
          </a:prstGeom>
        </p:spPr>
      </p:pic>
      <p:sp>
        <p:nvSpPr>
          <p:cNvPr id="24" name="오른쪽 화살표 23"/>
          <p:cNvSpPr/>
          <p:nvPr/>
        </p:nvSpPr>
        <p:spPr>
          <a:xfrm>
            <a:off x="3927455" y="2299063"/>
            <a:ext cx="1162168" cy="328434"/>
          </a:xfrm>
          <a:prstGeom prst="rightArrow">
            <a:avLst>
              <a:gd name="adj1" fmla="val 50000"/>
              <a:gd name="adj2" fmla="val 4020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5336576" y="548680"/>
            <a:ext cx="3807424" cy="269574"/>
          </a:xfrm>
          <a:prstGeom prst="roundRect">
            <a:avLst>
              <a:gd name="adj" fmla="val 2161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spc="-80" dirty="0" smtClean="0">
                <a:solidFill>
                  <a:srgbClr val="0000FF"/>
                </a:solidFill>
              </a:rPr>
              <a:t>(</a:t>
            </a:r>
            <a:r>
              <a:rPr lang="ko-KR" altLang="en-US" sz="900" b="1" spc="-80" dirty="0" smtClean="0">
                <a:solidFill>
                  <a:srgbClr val="0000FF"/>
                </a:solidFill>
              </a:rPr>
              <a:t>예약가능 대상</a:t>
            </a:r>
            <a:r>
              <a:rPr lang="en-US" altLang="ko-KR" sz="900" b="1" spc="-80" dirty="0" smtClean="0">
                <a:solidFill>
                  <a:srgbClr val="0000FF"/>
                </a:solidFill>
              </a:rPr>
              <a:t>) </a:t>
            </a:r>
            <a:r>
              <a:rPr lang="ko-KR" altLang="en-US" sz="900" b="1" spc="-80" dirty="0" smtClean="0">
                <a:solidFill>
                  <a:schemeClr val="tx1"/>
                </a:solidFill>
              </a:rPr>
              <a:t>관계 부처로부터 인적 받은 대상 </a:t>
            </a:r>
            <a:r>
              <a:rPr lang="en-US" altLang="ko-KR" sz="900" b="1" spc="-80" dirty="0" smtClean="0">
                <a:solidFill>
                  <a:schemeClr val="tx1"/>
                </a:solidFill>
              </a:rPr>
              <a:t>&amp; </a:t>
            </a:r>
            <a:r>
              <a:rPr lang="ko-KR" altLang="en-US" sz="900" b="1" spc="-80" dirty="0" smtClean="0">
                <a:solidFill>
                  <a:schemeClr val="tx1"/>
                </a:solidFill>
              </a:rPr>
              <a:t>건강보험 자격 있음</a:t>
            </a:r>
            <a:endParaRPr lang="ko-KR" altLang="en-US" sz="900" b="1" spc="-80" dirty="0">
              <a:solidFill>
                <a:schemeClr val="tx1"/>
              </a:solidFill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5346944" y="1469211"/>
            <a:ext cx="3797056" cy="269574"/>
          </a:xfrm>
          <a:prstGeom prst="roundRect">
            <a:avLst>
              <a:gd name="adj" fmla="val 2161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spc="-80" dirty="0" smtClean="0">
                <a:solidFill>
                  <a:srgbClr val="FF0000"/>
                </a:solidFill>
              </a:rPr>
              <a:t>(</a:t>
            </a:r>
            <a:r>
              <a:rPr lang="ko-KR" altLang="en-US" sz="900" b="1" spc="-80" dirty="0" smtClean="0">
                <a:solidFill>
                  <a:srgbClr val="FF0000"/>
                </a:solidFill>
              </a:rPr>
              <a:t>신규 등록</a:t>
            </a:r>
            <a:r>
              <a:rPr lang="en-US" altLang="ko-KR" sz="900" b="1" spc="-80" dirty="0" smtClean="0">
                <a:solidFill>
                  <a:srgbClr val="FF0000"/>
                </a:solidFill>
              </a:rPr>
              <a:t>(1))</a:t>
            </a:r>
            <a:r>
              <a:rPr lang="en-US" altLang="ko-KR" sz="900" b="1" spc="-80" dirty="0" smtClean="0">
                <a:solidFill>
                  <a:schemeClr val="tx1"/>
                </a:solidFill>
              </a:rPr>
              <a:t> </a:t>
            </a:r>
            <a:r>
              <a:rPr lang="ko-KR" altLang="en-US" sz="900" b="1" spc="-80" dirty="0" smtClean="0">
                <a:solidFill>
                  <a:schemeClr val="tx1"/>
                </a:solidFill>
              </a:rPr>
              <a:t>관계부처로부터 확인되지 않은 대상 </a:t>
            </a:r>
            <a:r>
              <a:rPr lang="en-US" altLang="ko-KR" sz="900" b="1" spc="-80" dirty="0" smtClean="0">
                <a:solidFill>
                  <a:schemeClr val="tx1"/>
                </a:solidFill>
              </a:rPr>
              <a:t>&amp; </a:t>
            </a:r>
            <a:r>
              <a:rPr lang="ko-KR" altLang="en-US" sz="900" b="1" spc="-80" dirty="0" smtClean="0">
                <a:solidFill>
                  <a:schemeClr val="tx1"/>
                </a:solidFill>
              </a:rPr>
              <a:t>건강보험 자격 있음</a:t>
            </a:r>
            <a:endParaRPr lang="ko-KR" altLang="en-US" sz="900" b="1" spc="-80" dirty="0">
              <a:solidFill>
                <a:schemeClr val="tx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537" y="3072516"/>
            <a:ext cx="3846274" cy="890651"/>
          </a:xfrm>
          <a:prstGeom prst="rect">
            <a:avLst/>
          </a:prstGeom>
        </p:spPr>
      </p:pic>
      <p:sp>
        <p:nvSpPr>
          <p:cNvPr id="28" name="모서리가 둥근 직사각형 27"/>
          <p:cNvSpPr/>
          <p:nvPr/>
        </p:nvSpPr>
        <p:spPr>
          <a:xfrm>
            <a:off x="5324537" y="3068960"/>
            <a:ext cx="3799346" cy="269574"/>
          </a:xfrm>
          <a:prstGeom prst="roundRect">
            <a:avLst>
              <a:gd name="adj" fmla="val 2161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spc="-60" dirty="0">
                <a:solidFill>
                  <a:srgbClr val="FF0000"/>
                </a:solidFill>
              </a:rPr>
              <a:t>(</a:t>
            </a:r>
            <a:r>
              <a:rPr lang="ko-KR" altLang="en-US" sz="900" b="1" spc="-60" dirty="0">
                <a:solidFill>
                  <a:srgbClr val="FF0000"/>
                </a:solidFill>
              </a:rPr>
              <a:t>신규 </a:t>
            </a:r>
            <a:r>
              <a:rPr lang="ko-KR" altLang="en-US" sz="900" b="1" spc="-60" dirty="0" smtClean="0">
                <a:solidFill>
                  <a:srgbClr val="FF0000"/>
                </a:solidFill>
              </a:rPr>
              <a:t>등록</a:t>
            </a:r>
            <a:r>
              <a:rPr lang="en-US" altLang="ko-KR" sz="900" b="1" spc="-60" dirty="0" smtClean="0">
                <a:solidFill>
                  <a:srgbClr val="FF0000"/>
                </a:solidFill>
              </a:rPr>
              <a:t>(2))</a:t>
            </a:r>
            <a:r>
              <a:rPr lang="en-US" altLang="ko-KR" sz="900" b="1" spc="-60" dirty="0" smtClean="0">
                <a:solidFill>
                  <a:schemeClr val="tx1"/>
                </a:solidFill>
              </a:rPr>
              <a:t> </a:t>
            </a:r>
            <a:r>
              <a:rPr lang="ko-KR" altLang="en-US" sz="900" b="1" spc="-60" dirty="0">
                <a:solidFill>
                  <a:schemeClr val="tx1"/>
                </a:solidFill>
              </a:rPr>
              <a:t>관계부처로부터 확인되지 않은 대상 </a:t>
            </a:r>
            <a:r>
              <a:rPr lang="en-US" altLang="ko-KR" sz="900" b="1" spc="-60" dirty="0">
                <a:solidFill>
                  <a:schemeClr val="tx1"/>
                </a:solidFill>
              </a:rPr>
              <a:t>&amp; </a:t>
            </a:r>
            <a:r>
              <a:rPr lang="ko-KR" altLang="en-US" sz="900" b="1" spc="-60" dirty="0">
                <a:solidFill>
                  <a:schemeClr val="tx1"/>
                </a:solidFill>
              </a:rPr>
              <a:t>건강보험 자격 </a:t>
            </a:r>
            <a:r>
              <a:rPr lang="ko-KR" altLang="en-US" sz="900" b="1" spc="-60" dirty="0" smtClean="0">
                <a:solidFill>
                  <a:schemeClr val="tx1"/>
                </a:solidFill>
              </a:rPr>
              <a:t>없음</a:t>
            </a:r>
            <a:endParaRPr lang="ko-KR" altLang="en-US" sz="900" b="1" spc="-60" dirty="0">
              <a:solidFill>
                <a:schemeClr val="tx1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241" y="4793097"/>
            <a:ext cx="3855328" cy="650617"/>
          </a:xfrm>
          <a:prstGeom prst="rect">
            <a:avLst/>
          </a:prstGeom>
        </p:spPr>
      </p:pic>
      <p:sp>
        <p:nvSpPr>
          <p:cNvPr id="36" name="모서리가 둥근 직사각형 35"/>
          <p:cNvSpPr/>
          <p:nvPr/>
        </p:nvSpPr>
        <p:spPr>
          <a:xfrm>
            <a:off x="5317400" y="4767234"/>
            <a:ext cx="3813619" cy="221519"/>
          </a:xfrm>
          <a:prstGeom prst="roundRect">
            <a:avLst>
              <a:gd name="adj" fmla="val 2161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spc="-90" dirty="0" smtClean="0">
                <a:solidFill>
                  <a:schemeClr val="accent5"/>
                </a:solidFill>
              </a:rPr>
              <a:t>(</a:t>
            </a:r>
            <a:r>
              <a:rPr lang="ko-KR" altLang="en-US" sz="900" b="1" spc="-90" dirty="0" err="1" smtClean="0">
                <a:solidFill>
                  <a:schemeClr val="accent5"/>
                </a:solidFill>
              </a:rPr>
              <a:t>기등록된</a:t>
            </a:r>
            <a:r>
              <a:rPr lang="ko-KR" altLang="en-US" sz="900" b="1" spc="-90" dirty="0" smtClean="0">
                <a:solidFill>
                  <a:schemeClr val="accent5"/>
                </a:solidFill>
              </a:rPr>
              <a:t> 대상</a:t>
            </a:r>
            <a:r>
              <a:rPr lang="en-US" altLang="ko-KR" sz="900" b="1" spc="-90" dirty="0" smtClean="0">
                <a:solidFill>
                  <a:schemeClr val="accent5"/>
                </a:solidFill>
              </a:rPr>
              <a:t>)</a:t>
            </a:r>
            <a:r>
              <a:rPr lang="en-US" altLang="ko-KR" sz="900" b="1" spc="-90" dirty="0" smtClean="0">
                <a:solidFill>
                  <a:schemeClr val="tx1"/>
                </a:solidFill>
              </a:rPr>
              <a:t> 1,2</a:t>
            </a:r>
            <a:r>
              <a:rPr lang="ko-KR" altLang="en-US" sz="900" b="1" spc="-90" dirty="0" smtClean="0">
                <a:solidFill>
                  <a:schemeClr val="tx1"/>
                </a:solidFill>
              </a:rPr>
              <a:t>분기에 </a:t>
            </a:r>
            <a:r>
              <a:rPr lang="ko-KR" altLang="en-US" sz="900" b="1" spc="-90" dirty="0" err="1" smtClean="0">
                <a:solidFill>
                  <a:schemeClr val="tx1"/>
                </a:solidFill>
              </a:rPr>
              <a:t>기등록된</a:t>
            </a:r>
            <a:r>
              <a:rPr lang="ko-KR" altLang="en-US" sz="900" b="1" spc="-90" dirty="0" smtClean="0">
                <a:solidFill>
                  <a:schemeClr val="tx1"/>
                </a:solidFill>
              </a:rPr>
              <a:t> 대상</a:t>
            </a:r>
            <a:r>
              <a:rPr lang="en-US" altLang="ko-KR" sz="900" b="1" spc="-90" dirty="0" smtClean="0">
                <a:solidFill>
                  <a:schemeClr val="tx1"/>
                </a:solidFill>
              </a:rPr>
              <a:t>(</a:t>
            </a:r>
            <a:r>
              <a:rPr lang="ko-KR" altLang="en-US" sz="900" b="1" spc="-90" dirty="0">
                <a:solidFill>
                  <a:schemeClr val="tx1"/>
                </a:solidFill>
              </a:rPr>
              <a:t>요양병원</a:t>
            </a:r>
            <a:r>
              <a:rPr lang="en-US" altLang="ko-KR" sz="900" b="1" spc="-90" dirty="0">
                <a:solidFill>
                  <a:schemeClr val="tx1"/>
                </a:solidFill>
              </a:rPr>
              <a:t>, </a:t>
            </a:r>
            <a:r>
              <a:rPr lang="ko-KR" altLang="en-US" sz="900" b="1" spc="-90" dirty="0" smtClean="0">
                <a:solidFill>
                  <a:schemeClr val="tx1"/>
                </a:solidFill>
              </a:rPr>
              <a:t>요양시설</a:t>
            </a:r>
            <a:r>
              <a:rPr lang="en-US" altLang="ko-KR" sz="900" b="1" spc="-90" dirty="0" smtClean="0">
                <a:solidFill>
                  <a:schemeClr val="tx1"/>
                </a:solidFill>
              </a:rPr>
              <a:t>, </a:t>
            </a:r>
            <a:r>
              <a:rPr lang="ko-KR" altLang="en-US" sz="900" b="1" spc="-90" dirty="0" smtClean="0">
                <a:solidFill>
                  <a:schemeClr val="tx1"/>
                </a:solidFill>
              </a:rPr>
              <a:t>센터접종 </a:t>
            </a:r>
            <a:r>
              <a:rPr lang="ko-KR" altLang="en-US" sz="900" b="1" spc="-90" dirty="0">
                <a:solidFill>
                  <a:schemeClr val="tx1"/>
                </a:solidFill>
              </a:rPr>
              <a:t>등</a:t>
            </a:r>
            <a:r>
              <a:rPr lang="en-US" altLang="ko-KR" sz="900" b="1" spc="-90" dirty="0" smtClean="0">
                <a:solidFill>
                  <a:schemeClr val="tx1"/>
                </a:solidFill>
              </a:rPr>
              <a:t>)</a:t>
            </a:r>
            <a:endParaRPr lang="ko-KR" altLang="en-US" sz="900" b="1" spc="-90" dirty="0">
              <a:solidFill>
                <a:schemeClr val="tx1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3565" y="3992090"/>
            <a:ext cx="3855328" cy="791385"/>
          </a:xfrm>
          <a:prstGeom prst="rect">
            <a:avLst/>
          </a:prstGeom>
        </p:spPr>
      </p:pic>
      <p:sp>
        <p:nvSpPr>
          <p:cNvPr id="34" name="모서리가 둥근 직사각형 33"/>
          <p:cNvSpPr/>
          <p:nvPr/>
        </p:nvSpPr>
        <p:spPr>
          <a:xfrm>
            <a:off x="5321518" y="3976073"/>
            <a:ext cx="3822482" cy="269574"/>
          </a:xfrm>
          <a:prstGeom prst="roundRect">
            <a:avLst>
              <a:gd name="adj" fmla="val 2161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dirty="0" smtClean="0">
                <a:solidFill>
                  <a:srgbClr val="FF00FF"/>
                </a:solidFill>
              </a:rPr>
              <a:t>(</a:t>
            </a:r>
            <a:r>
              <a:rPr lang="ko-KR" altLang="en-US" sz="900" b="1" dirty="0" smtClean="0">
                <a:solidFill>
                  <a:srgbClr val="FF00FF"/>
                </a:solidFill>
              </a:rPr>
              <a:t>사전예약 완료</a:t>
            </a:r>
            <a:r>
              <a:rPr lang="en-US" altLang="ko-KR" sz="900" b="1" dirty="0" smtClean="0">
                <a:solidFill>
                  <a:srgbClr val="FF00FF"/>
                </a:solidFill>
              </a:rPr>
              <a:t>) </a:t>
            </a:r>
            <a:r>
              <a:rPr lang="ko-KR" altLang="en-US" sz="900" b="1" dirty="0" smtClean="0">
                <a:solidFill>
                  <a:schemeClr val="tx1"/>
                </a:solidFill>
              </a:rPr>
              <a:t>보건소 또는 </a:t>
            </a:r>
            <a:r>
              <a:rPr lang="ko-KR" altLang="en-US" sz="900" b="1" dirty="0">
                <a:solidFill>
                  <a:schemeClr val="tx1"/>
                </a:solidFill>
              </a:rPr>
              <a:t>의</a:t>
            </a:r>
            <a:r>
              <a:rPr lang="ko-KR" altLang="en-US" sz="900" b="1" dirty="0" smtClean="0">
                <a:solidFill>
                  <a:schemeClr val="tx1"/>
                </a:solidFill>
              </a:rPr>
              <a:t>료기관에서 사전예약 완료된 대상자</a:t>
            </a:r>
            <a:endParaRPr lang="ko-KR" altLang="en-US" sz="900" b="1" dirty="0">
              <a:solidFill>
                <a:schemeClr val="tx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7837428" y="3369806"/>
            <a:ext cx="609455" cy="9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b="1" spc="-130" dirty="0" smtClean="0">
                <a:solidFill>
                  <a:srgbClr val="0000FF"/>
                </a:solidFill>
              </a:rPr>
              <a:t>21</a:t>
            </a:r>
            <a:r>
              <a:rPr lang="ko-KR" altLang="en-US" sz="700" b="1" spc="-130" dirty="0" smtClean="0">
                <a:solidFill>
                  <a:srgbClr val="0000FF"/>
                </a:solidFill>
              </a:rPr>
              <a:t>년 </a:t>
            </a:r>
            <a:r>
              <a:rPr lang="en-US" altLang="ko-KR" sz="700" b="1" spc="-130" dirty="0" smtClean="0">
                <a:solidFill>
                  <a:srgbClr val="0000FF"/>
                </a:solidFill>
              </a:rPr>
              <a:t>4</a:t>
            </a:r>
            <a:r>
              <a:rPr lang="ko-KR" altLang="en-US" sz="700" b="1" spc="-130" dirty="0" smtClean="0">
                <a:solidFill>
                  <a:srgbClr val="0000FF"/>
                </a:solidFill>
              </a:rPr>
              <a:t>월 기준</a:t>
            </a:r>
            <a:endParaRPr lang="ko-KR" altLang="en-US" sz="700" b="1" spc="-13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9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</TotalTime>
  <Words>1480</Words>
  <Application>Microsoft Office PowerPoint</Application>
  <PresentationFormat>화면 슬라이드 쇼(4:3)</PresentationFormat>
  <Paragraphs>235</Paragraphs>
  <Slides>27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G마켓 산스 Bold</vt:lpstr>
      <vt:lpstr>G마켓 산스 Medium</vt:lpstr>
      <vt:lpstr>굴림</vt:lpstr>
      <vt:lpstr>나눔스퀘어 Light</vt:lpstr>
      <vt:lpstr>나눔스퀘어_ac</vt:lpstr>
      <vt:lpstr>나눔스퀘어_ac Bold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 </vt:lpstr>
    </vt:vector>
  </TitlesOfParts>
  <Company>Windows7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USER</cp:lastModifiedBy>
  <cp:revision>570</cp:revision>
  <cp:lastPrinted>2021-04-28T09:35:44Z</cp:lastPrinted>
  <dcterms:created xsi:type="dcterms:W3CDTF">2021-01-14T00:45:55Z</dcterms:created>
  <dcterms:modified xsi:type="dcterms:W3CDTF">2021-05-06T06:23:18Z</dcterms:modified>
</cp:coreProperties>
</file>